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 ContentType="image/tif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49377600" cy="36576000"/>
  <p:notesSz cx="6858000" cy="9144000"/>
  <p:defaultTex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1520">
          <p15:clr>
            <a:srgbClr val="A4A3A4"/>
          </p15:clr>
        </p15:guide>
        <p15:guide id="2" pos="1555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C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20" d="100"/>
          <a:sy n="20" d="100"/>
        </p:scale>
        <p:origin x="-2580" y="-258"/>
      </p:cViewPr>
      <p:guideLst>
        <p:guide orient="horz" pos="11520"/>
        <p:guide pos="15552"/>
      </p:guideLst>
    </p:cSldViewPr>
  </p:slideViewPr>
  <p:notesTextViewPr>
    <p:cViewPr>
      <p:scale>
        <a:sx n="1" d="1"/>
        <a:sy n="1" d="1"/>
      </p:scale>
      <p:origin x="0" y="0"/>
    </p:cViewPr>
  </p:notesTextViewPr>
  <p:gridSpacing cx="457200" cy="457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gif>
</file>

<file path=ppt/media/image10.png>
</file>

<file path=ppt/media/image11.png>
</file>

<file path=ppt/media/image12.jpeg>
</file>

<file path=ppt/media/image13.jpeg>
</file>

<file path=ppt/media/image14.tif>
</file>

<file path=ppt/media/image15.tiff>
</file>

<file path=ppt/media/image16.tiff>
</file>

<file path=ppt/media/image17.tiff>
</file>

<file path=ppt/media/image18.t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1BF1C77-7568-4493-A124-A13118143580}" type="datetimeFigureOut">
              <a:rPr lang="en-US" smtClean="0"/>
              <a:t>8/6/2019</a:t>
            </a:fld>
            <a:endParaRPr lang="en-US" dirty="0"/>
          </a:p>
        </p:txBody>
      </p:sp>
      <p:sp>
        <p:nvSpPr>
          <p:cNvPr id="4" name="Slide Image Placeholder 3"/>
          <p:cNvSpPr>
            <a:spLocks noGrp="1" noRot="1" noChangeAspect="1"/>
          </p:cNvSpPr>
          <p:nvPr>
            <p:ph type="sldImg" idx="2"/>
          </p:nvPr>
        </p:nvSpPr>
        <p:spPr>
          <a:xfrm>
            <a:off x="1114425" y="685800"/>
            <a:ext cx="462915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14D0F54-F9A2-44D2-BCE8-1AC1A833C7EC}" type="slidenum">
              <a:rPr lang="en-US" smtClean="0"/>
              <a:t>‹#›</a:t>
            </a:fld>
            <a:endParaRPr lang="en-US" dirty="0"/>
          </a:p>
        </p:txBody>
      </p:sp>
    </p:spTree>
    <p:extLst>
      <p:ext uri="{BB962C8B-B14F-4D97-AF65-F5344CB8AC3E}">
        <p14:creationId xmlns:p14="http://schemas.microsoft.com/office/powerpoint/2010/main" val="17369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03320" y="11362269"/>
            <a:ext cx="41970960" cy="7840133"/>
          </a:xfrm>
        </p:spPr>
        <p:txBody>
          <a:bodyPr/>
          <a:lstStyle/>
          <a:p>
            <a:r>
              <a:rPr lang="en-US"/>
              <a:t>Click to edit Master title style</a:t>
            </a:r>
          </a:p>
        </p:txBody>
      </p:sp>
      <p:sp>
        <p:nvSpPr>
          <p:cNvPr id="3" name="Subtitle 2"/>
          <p:cNvSpPr>
            <a:spLocks noGrp="1"/>
          </p:cNvSpPr>
          <p:nvPr>
            <p:ph type="subTitle" idx="1"/>
          </p:nvPr>
        </p:nvSpPr>
        <p:spPr>
          <a:xfrm>
            <a:off x="7406640" y="20726400"/>
            <a:ext cx="34564320" cy="9347200"/>
          </a:xfrm>
        </p:spPr>
        <p:txBody>
          <a:bodyPr/>
          <a:lstStyle>
            <a:lvl1pPr marL="0" indent="0" algn="ctr">
              <a:buNone/>
              <a:defRPr>
                <a:solidFill>
                  <a:schemeClr val="tx1">
                    <a:tint val="75000"/>
                  </a:schemeClr>
                </a:solidFill>
              </a:defRPr>
            </a:lvl1pPr>
            <a:lvl2pPr marL="2455599" indent="0" algn="ctr">
              <a:buNone/>
              <a:defRPr>
                <a:solidFill>
                  <a:schemeClr val="tx1">
                    <a:tint val="75000"/>
                  </a:schemeClr>
                </a:solidFill>
              </a:defRPr>
            </a:lvl2pPr>
            <a:lvl3pPr marL="4911199" indent="0" algn="ctr">
              <a:buNone/>
              <a:defRPr>
                <a:solidFill>
                  <a:schemeClr val="tx1">
                    <a:tint val="75000"/>
                  </a:schemeClr>
                </a:solidFill>
              </a:defRPr>
            </a:lvl3pPr>
            <a:lvl4pPr marL="7366798" indent="0" algn="ctr">
              <a:buNone/>
              <a:defRPr>
                <a:solidFill>
                  <a:schemeClr val="tx1">
                    <a:tint val="75000"/>
                  </a:schemeClr>
                </a:solidFill>
              </a:defRPr>
            </a:lvl4pPr>
            <a:lvl5pPr marL="9822398" indent="0" algn="ctr">
              <a:buNone/>
              <a:defRPr>
                <a:solidFill>
                  <a:schemeClr val="tx1">
                    <a:tint val="75000"/>
                  </a:schemeClr>
                </a:solidFill>
              </a:defRPr>
            </a:lvl5pPr>
            <a:lvl6pPr marL="12277998" indent="0" algn="ctr">
              <a:buNone/>
              <a:defRPr>
                <a:solidFill>
                  <a:schemeClr val="tx1">
                    <a:tint val="75000"/>
                  </a:schemeClr>
                </a:solidFill>
              </a:defRPr>
            </a:lvl6pPr>
            <a:lvl7pPr marL="14733597" indent="0" algn="ctr">
              <a:buNone/>
              <a:defRPr>
                <a:solidFill>
                  <a:schemeClr val="tx1">
                    <a:tint val="75000"/>
                  </a:schemeClr>
                </a:solidFill>
              </a:defRPr>
            </a:lvl7pPr>
            <a:lvl8pPr marL="17189196" indent="0" algn="ctr">
              <a:buNone/>
              <a:defRPr>
                <a:solidFill>
                  <a:schemeClr val="tx1">
                    <a:tint val="75000"/>
                  </a:schemeClr>
                </a:solidFill>
              </a:defRPr>
            </a:lvl8pPr>
            <a:lvl9pPr marL="19644795"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4003718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980076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6469383" y="6443136"/>
            <a:ext cx="51657885" cy="13732086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78580" y="6443136"/>
            <a:ext cx="154167840" cy="13732086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2987144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2760178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900490" y="23503469"/>
            <a:ext cx="41970960" cy="7264400"/>
          </a:xfrm>
        </p:spPr>
        <p:txBody>
          <a:bodyPr anchor="t"/>
          <a:lstStyle>
            <a:lvl1pPr algn="l">
              <a:defRPr sz="21500" b="1" cap="all"/>
            </a:lvl1pPr>
          </a:lstStyle>
          <a:p>
            <a:r>
              <a:rPr lang="en-US"/>
              <a:t>Click to edit Master title style</a:t>
            </a:r>
          </a:p>
        </p:txBody>
      </p:sp>
      <p:sp>
        <p:nvSpPr>
          <p:cNvPr id="3" name="Text Placeholder 2"/>
          <p:cNvSpPr>
            <a:spLocks noGrp="1"/>
          </p:cNvSpPr>
          <p:nvPr>
            <p:ph type="body" idx="1"/>
          </p:nvPr>
        </p:nvSpPr>
        <p:spPr>
          <a:xfrm>
            <a:off x="3900490" y="15502472"/>
            <a:ext cx="41970960" cy="8000998"/>
          </a:xfrm>
        </p:spPr>
        <p:txBody>
          <a:bodyPr anchor="b"/>
          <a:lstStyle>
            <a:lvl1pPr marL="0" indent="0">
              <a:buNone/>
              <a:defRPr sz="10800">
                <a:solidFill>
                  <a:schemeClr val="tx1">
                    <a:tint val="75000"/>
                  </a:schemeClr>
                </a:solidFill>
              </a:defRPr>
            </a:lvl1pPr>
            <a:lvl2pPr marL="2455599" indent="0">
              <a:buNone/>
              <a:defRPr sz="9700">
                <a:solidFill>
                  <a:schemeClr val="tx1">
                    <a:tint val="75000"/>
                  </a:schemeClr>
                </a:solidFill>
              </a:defRPr>
            </a:lvl2pPr>
            <a:lvl3pPr marL="4911199" indent="0">
              <a:buNone/>
              <a:defRPr sz="8600">
                <a:solidFill>
                  <a:schemeClr val="tx1">
                    <a:tint val="75000"/>
                  </a:schemeClr>
                </a:solidFill>
              </a:defRPr>
            </a:lvl3pPr>
            <a:lvl4pPr marL="7366798" indent="0">
              <a:buNone/>
              <a:defRPr sz="7600">
                <a:solidFill>
                  <a:schemeClr val="tx1">
                    <a:tint val="75000"/>
                  </a:schemeClr>
                </a:solidFill>
              </a:defRPr>
            </a:lvl4pPr>
            <a:lvl5pPr marL="9822398" indent="0">
              <a:buNone/>
              <a:defRPr sz="7600">
                <a:solidFill>
                  <a:schemeClr val="tx1">
                    <a:tint val="75000"/>
                  </a:schemeClr>
                </a:solidFill>
              </a:defRPr>
            </a:lvl5pPr>
            <a:lvl6pPr marL="12277998" indent="0">
              <a:buNone/>
              <a:defRPr sz="7600">
                <a:solidFill>
                  <a:schemeClr val="tx1">
                    <a:tint val="75000"/>
                  </a:schemeClr>
                </a:solidFill>
              </a:defRPr>
            </a:lvl6pPr>
            <a:lvl7pPr marL="14733597" indent="0">
              <a:buNone/>
              <a:defRPr sz="7600">
                <a:solidFill>
                  <a:schemeClr val="tx1">
                    <a:tint val="75000"/>
                  </a:schemeClr>
                </a:solidFill>
              </a:defRPr>
            </a:lvl7pPr>
            <a:lvl8pPr marL="17189196" indent="0">
              <a:buNone/>
              <a:defRPr sz="7600">
                <a:solidFill>
                  <a:schemeClr val="tx1">
                    <a:tint val="75000"/>
                  </a:schemeClr>
                </a:solidFill>
              </a:defRPr>
            </a:lvl8pPr>
            <a:lvl9pPr marL="19644795" indent="0">
              <a:buNone/>
              <a:defRPr sz="7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704941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78583" y="37549672"/>
            <a:ext cx="102912860"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15214400" y="37549672"/>
            <a:ext cx="102912866"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11880248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68880" y="1464736"/>
            <a:ext cx="44439840" cy="6096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468880" y="8187270"/>
            <a:ext cx="2181701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a:t>Click to edit Master text styles</a:t>
            </a:r>
          </a:p>
        </p:txBody>
      </p:sp>
      <p:sp>
        <p:nvSpPr>
          <p:cNvPr id="4" name="Content Placeholder 3"/>
          <p:cNvSpPr>
            <a:spLocks noGrp="1"/>
          </p:cNvSpPr>
          <p:nvPr>
            <p:ph sz="half" idx="2"/>
          </p:nvPr>
        </p:nvSpPr>
        <p:spPr>
          <a:xfrm>
            <a:off x="2468880" y="11599334"/>
            <a:ext cx="2181701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5083137" y="8187270"/>
            <a:ext cx="2182558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a:t>Click to edit Master text styles</a:t>
            </a:r>
          </a:p>
        </p:txBody>
      </p:sp>
      <p:sp>
        <p:nvSpPr>
          <p:cNvPr id="6" name="Content Placeholder 5"/>
          <p:cNvSpPr>
            <a:spLocks noGrp="1"/>
          </p:cNvSpPr>
          <p:nvPr>
            <p:ph sz="quarter" idx="4"/>
          </p:nvPr>
        </p:nvSpPr>
        <p:spPr>
          <a:xfrm>
            <a:off x="25083137" y="11599334"/>
            <a:ext cx="2182558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4129095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3544417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2970668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68884" y="1456267"/>
            <a:ext cx="16244890" cy="6197600"/>
          </a:xfrm>
        </p:spPr>
        <p:txBody>
          <a:bodyPr anchor="b"/>
          <a:lstStyle>
            <a:lvl1pPr algn="l">
              <a:defRPr sz="10800" b="1"/>
            </a:lvl1pPr>
          </a:lstStyle>
          <a:p>
            <a:r>
              <a:rPr lang="en-US"/>
              <a:t>Click to edit Master title style</a:t>
            </a:r>
          </a:p>
        </p:txBody>
      </p:sp>
      <p:sp>
        <p:nvSpPr>
          <p:cNvPr id="3" name="Content Placeholder 2"/>
          <p:cNvSpPr>
            <a:spLocks noGrp="1"/>
          </p:cNvSpPr>
          <p:nvPr>
            <p:ph idx="1"/>
          </p:nvPr>
        </p:nvSpPr>
        <p:spPr>
          <a:xfrm>
            <a:off x="19305269" y="1456270"/>
            <a:ext cx="27603451" cy="31216602"/>
          </a:xfrm>
        </p:spPr>
        <p:txBody>
          <a:bodyPr/>
          <a:lstStyle>
            <a:lvl1pPr>
              <a:defRPr sz="17100"/>
            </a:lvl1pPr>
            <a:lvl2pPr>
              <a:defRPr sz="15000"/>
            </a:lvl2pPr>
            <a:lvl3pPr>
              <a:defRPr sz="12900"/>
            </a:lvl3pPr>
            <a:lvl4pPr>
              <a:defRPr sz="10800"/>
            </a:lvl4pPr>
            <a:lvl5pPr>
              <a:defRPr sz="10800"/>
            </a:lvl5pPr>
            <a:lvl6pPr>
              <a:defRPr sz="10800"/>
            </a:lvl6pPr>
            <a:lvl7pPr>
              <a:defRPr sz="10800"/>
            </a:lvl7pPr>
            <a:lvl8pPr>
              <a:defRPr sz="10800"/>
            </a:lvl8pPr>
            <a:lvl9pPr>
              <a:defRPr sz="10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468884" y="7653870"/>
            <a:ext cx="16244890" cy="25019002"/>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144078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678355" y="25603201"/>
            <a:ext cx="29626560" cy="3022602"/>
          </a:xfrm>
        </p:spPr>
        <p:txBody>
          <a:bodyPr anchor="b"/>
          <a:lstStyle>
            <a:lvl1pPr algn="l">
              <a:defRPr sz="10800" b="1"/>
            </a:lvl1pPr>
          </a:lstStyle>
          <a:p>
            <a:r>
              <a:rPr lang="en-US"/>
              <a:t>Click to edit Master title style</a:t>
            </a:r>
          </a:p>
        </p:txBody>
      </p:sp>
      <p:sp>
        <p:nvSpPr>
          <p:cNvPr id="3" name="Picture Placeholder 2"/>
          <p:cNvSpPr>
            <a:spLocks noGrp="1"/>
          </p:cNvSpPr>
          <p:nvPr>
            <p:ph type="pic" idx="1"/>
          </p:nvPr>
        </p:nvSpPr>
        <p:spPr>
          <a:xfrm>
            <a:off x="9678355" y="3268133"/>
            <a:ext cx="29626560" cy="21945600"/>
          </a:xfrm>
        </p:spPr>
        <p:txBody>
          <a:bodyPr/>
          <a:lstStyle>
            <a:lvl1pPr marL="0" indent="0">
              <a:buNone/>
              <a:defRPr sz="17100"/>
            </a:lvl1pPr>
            <a:lvl2pPr marL="2455599" indent="0">
              <a:buNone/>
              <a:defRPr sz="15000"/>
            </a:lvl2pPr>
            <a:lvl3pPr marL="4911199" indent="0">
              <a:buNone/>
              <a:defRPr sz="12900"/>
            </a:lvl3pPr>
            <a:lvl4pPr marL="7366798" indent="0">
              <a:buNone/>
              <a:defRPr sz="10800"/>
            </a:lvl4pPr>
            <a:lvl5pPr marL="9822398" indent="0">
              <a:buNone/>
              <a:defRPr sz="10800"/>
            </a:lvl5pPr>
            <a:lvl6pPr marL="12277998" indent="0">
              <a:buNone/>
              <a:defRPr sz="10800"/>
            </a:lvl6pPr>
            <a:lvl7pPr marL="14733597" indent="0">
              <a:buNone/>
              <a:defRPr sz="10800"/>
            </a:lvl7pPr>
            <a:lvl8pPr marL="17189196" indent="0">
              <a:buNone/>
              <a:defRPr sz="10800"/>
            </a:lvl8pPr>
            <a:lvl9pPr marL="19644795" indent="0">
              <a:buNone/>
              <a:defRPr sz="10800"/>
            </a:lvl9pPr>
          </a:lstStyle>
          <a:p>
            <a:endParaRPr lang="en-US" dirty="0"/>
          </a:p>
        </p:txBody>
      </p:sp>
      <p:sp>
        <p:nvSpPr>
          <p:cNvPr id="4" name="Text Placeholder 3"/>
          <p:cNvSpPr>
            <a:spLocks noGrp="1"/>
          </p:cNvSpPr>
          <p:nvPr>
            <p:ph type="body" sz="half" idx="2"/>
          </p:nvPr>
        </p:nvSpPr>
        <p:spPr>
          <a:xfrm>
            <a:off x="9678355" y="28625803"/>
            <a:ext cx="29626560" cy="4292598"/>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dirty="0"/>
          </a:p>
        </p:txBody>
      </p:sp>
    </p:spTree>
    <p:extLst>
      <p:ext uri="{BB962C8B-B14F-4D97-AF65-F5344CB8AC3E}">
        <p14:creationId xmlns:p14="http://schemas.microsoft.com/office/powerpoint/2010/main" val="1605771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68880" y="1464736"/>
            <a:ext cx="44439840" cy="6096000"/>
          </a:xfrm>
          <a:prstGeom prst="rect">
            <a:avLst/>
          </a:prstGeom>
        </p:spPr>
        <p:txBody>
          <a:bodyPr vert="horz" lIns="491120" tIns="245560" rIns="491120" bIns="245560" rtlCol="0" anchor="ctr">
            <a:normAutofit/>
          </a:bodyPr>
          <a:lstStyle/>
          <a:p>
            <a:r>
              <a:rPr lang="en-US"/>
              <a:t>Click to edit Master title style</a:t>
            </a:r>
          </a:p>
        </p:txBody>
      </p:sp>
      <p:sp>
        <p:nvSpPr>
          <p:cNvPr id="3" name="Text Placeholder 2"/>
          <p:cNvSpPr>
            <a:spLocks noGrp="1"/>
          </p:cNvSpPr>
          <p:nvPr>
            <p:ph type="body" idx="1"/>
          </p:nvPr>
        </p:nvSpPr>
        <p:spPr>
          <a:xfrm>
            <a:off x="2468880" y="8534403"/>
            <a:ext cx="44439840" cy="24138469"/>
          </a:xfrm>
          <a:prstGeom prst="rect">
            <a:avLst/>
          </a:prstGeom>
        </p:spPr>
        <p:txBody>
          <a:bodyPr vert="horz" lIns="491120" tIns="245560" rIns="491120" bIns="24556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468880" y="33900536"/>
            <a:ext cx="11521440" cy="1947333"/>
          </a:xfrm>
          <a:prstGeom prst="rect">
            <a:avLst/>
          </a:prstGeom>
        </p:spPr>
        <p:txBody>
          <a:bodyPr vert="horz" lIns="491120" tIns="245560" rIns="491120" bIns="245560" rtlCol="0" anchor="ctr"/>
          <a:lstStyle>
            <a:lvl1pPr algn="l">
              <a:defRPr sz="6500">
                <a:solidFill>
                  <a:schemeClr val="tx1">
                    <a:tint val="75000"/>
                  </a:schemeClr>
                </a:solidFill>
              </a:defRPr>
            </a:lvl1pPr>
          </a:lstStyle>
          <a:p>
            <a:fld id="{1E08C500-08E7-4020-BF47-5C3C716CF3F5}" type="datetimeFigureOut">
              <a:rPr lang="en-US" smtClean="0"/>
              <a:t>8/6/2019</a:t>
            </a:fld>
            <a:endParaRPr lang="en-US" dirty="0"/>
          </a:p>
        </p:txBody>
      </p:sp>
      <p:sp>
        <p:nvSpPr>
          <p:cNvPr id="5" name="Footer Placeholder 4"/>
          <p:cNvSpPr>
            <a:spLocks noGrp="1"/>
          </p:cNvSpPr>
          <p:nvPr>
            <p:ph type="ftr" sz="quarter" idx="3"/>
          </p:nvPr>
        </p:nvSpPr>
        <p:spPr>
          <a:xfrm>
            <a:off x="16870680" y="33900536"/>
            <a:ext cx="15636240" cy="1947333"/>
          </a:xfrm>
          <a:prstGeom prst="rect">
            <a:avLst/>
          </a:prstGeom>
        </p:spPr>
        <p:txBody>
          <a:bodyPr vert="horz" lIns="491120" tIns="245560" rIns="491120" bIns="245560" rtlCol="0" anchor="ctr"/>
          <a:lstStyle>
            <a:lvl1pPr algn="ctr">
              <a:defRPr sz="65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5387280" y="33900536"/>
            <a:ext cx="11521440" cy="1947333"/>
          </a:xfrm>
          <a:prstGeom prst="rect">
            <a:avLst/>
          </a:prstGeom>
        </p:spPr>
        <p:txBody>
          <a:bodyPr vert="horz" lIns="491120" tIns="245560" rIns="491120" bIns="245560" rtlCol="0" anchor="ctr"/>
          <a:lstStyle>
            <a:lvl1pPr algn="r">
              <a:defRPr sz="6500">
                <a:solidFill>
                  <a:schemeClr val="tx1">
                    <a:tint val="75000"/>
                  </a:schemeClr>
                </a:solidFill>
              </a:defRPr>
            </a:lvl1pPr>
          </a:lstStyle>
          <a:p>
            <a:fld id="{2CB82245-62B3-41F0-8860-FF22A93A0D39}" type="slidenum">
              <a:rPr lang="en-US" smtClean="0"/>
              <a:t>‹#›</a:t>
            </a:fld>
            <a:endParaRPr lang="en-US" dirty="0"/>
          </a:p>
        </p:txBody>
      </p:sp>
    </p:spTree>
    <p:extLst>
      <p:ext uri="{BB962C8B-B14F-4D97-AF65-F5344CB8AC3E}">
        <p14:creationId xmlns:p14="http://schemas.microsoft.com/office/powerpoint/2010/main" val="33117708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911199" rtl="0" eaLnBrk="1" latinLnBrk="0" hangingPunct="1">
        <a:spcBef>
          <a:spcPct val="0"/>
        </a:spcBef>
        <a:buNone/>
        <a:defRPr sz="23600" kern="1200">
          <a:solidFill>
            <a:schemeClr val="tx1"/>
          </a:solidFill>
          <a:latin typeface="+mj-lt"/>
          <a:ea typeface="+mj-ea"/>
          <a:cs typeface="+mj-cs"/>
        </a:defRPr>
      </a:lvl1pPr>
    </p:titleStyle>
    <p:bodyStyle>
      <a:lvl1pPr marL="1841699" indent="-1841699" algn="l" defTabSz="4911199" rtl="0" eaLnBrk="1" latinLnBrk="0" hangingPunct="1">
        <a:spcBef>
          <a:spcPct val="20000"/>
        </a:spcBef>
        <a:buFont typeface="Arial" pitchFamily="34" charset="0"/>
        <a:buChar char="•"/>
        <a:defRPr sz="17100" kern="1200">
          <a:solidFill>
            <a:schemeClr val="tx1"/>
          </a:solidFill>
          <a:latin typeface="+mn-lt"/>
          <a:ea typeface="+mn-ea"/>
          <a:cs typeface="+mn-cs"/>
        </a:defRPr>
      </a:lvl1pPr>
      <a:lvl2pPr marL="3990349" indent="-1534750" algn="l" defTabSz="4911199" rtl="0" eaLnBrk="1" latinLnBrk="0" hangingPunct="1">
        <a:spcBef>
          <a:spcPct val="20000"/>
        </a:spcBef>
        <a:buFont typeface="Arial" pitchFamily="34" charset="0"/>
        <a:buChar char="–"/>
        <a:defRPr sz="15000" kern="1200">
          <a:solidFill>
            <a:schemeClr val="tx1"/>
          </a:solidFill>
          <a:latin typeface="+mn-lt"/>
          <a:ea typeface="+mn-ea"/>
          <a:cs typeface="+mn-cs"/>
        </a:defRPr>
      </a:lvl2pPr>
      <a:lvl3pPr marL="6138998" indent="-1227800" algn="l" defTabSz="4911199" rtl="0" eaLnBrk="1" latinLnBrk="0" hangingPunct="1">
        <a:spcBef>
          <a:spcPct val="20000"/>
        </a:spcBef>
        <a:buFont typeface="Arial" pitchFamily="34" charset="0"/>
        <a:buChar char="•"/>
        <a:defRPr sz="12900" kern="1200">
          <a:solidFill>
            <a:schemeClr val="tx1"/>
          </a:solidFill>
          <a:latin typeface="+mn-lt"/>
          <a:ea typeface="+mn-ea"/>
          <a:cs typeface="+mn-cs"/>
        </a:defRPr>
      </a:lvl3pPr>
      <a:lvl4pPr marL="8594599"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4pPr>
      <a:lvl5pPr marL="11050198"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5pPr>
      <a:lvl6pPr marL="13505797"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6pPr>
      <a:lvl7pPr marL="159613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7pPr>
      <a:lvl8pPr marL="184169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8pPr>
      <a:lvl9pPr marL="20872595"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9pPr>
    </p:bodyStyle>
    <p:other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jpeg"/><Relationship Id="rId18" Type="http://schemas.openxmlformats.org/officeDocument/2006/relationships/image" Target="../media/image17.tiff"/><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6.tiff"/><Relationship Id="rId2" Type="http://schemas.openxmlformats.org/officeDocument/2006/relationships/image" Target="../media/image1.gif"/><Relationship Id="rId16" Type="http://schemas.openxmlformats.org/officeDocument/2006/relationships/image" Target="../media/image15.tiff"/><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tif"/><Relationship Id="rId10" Type="http://schemas.openxmlformats.org/officeDocument/2006/relationships/image" Target="../media/image9.png"/><Relationship Id="rId19" Type="http://schemas.openxmlformats.org/officeDocument/2006/relationships/image" Target="../media/image18.tif"/><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2032" y="247739"/>
            <a:ext cx="49377600" cy="4324261"/>
          </a:xfrm>
          <a:prstGeom prst="rect">
            <a:avLst/>
          </a:prstGeom>
          <a:noFill/>
          <a:ln>
            <a:noFill/>
          </a:ln>
          <a:effectLst/>
        </p:spPr>
        <p:txBody>
          <a:bodyPr wrap="square" lIns="182880" tIns="274320" rIns="182880" bIns="274320">
            <a:spAutoFit/>
          </a:bodyPr>
          <a:lstStyle/>
          <a:p>
            <a:pPr algn="ctr">
              <a:spcAft>
                <a:spcPts val="1800"/>
              </a:spcAft>
            </a:pPr>
            <a:r>
              <a:rPr lang="en-US" sz="10000" b="1" dirty="0">
                <a:solidFill>
                  <a:srgbClr val="007CBA"/>
                </a:solidFill>
                <a:latin typeface="Helvetica" panose="020B0604020202020204" pitchFamily="34" charset="0"/>
                <a:ea typeface="Times New Roman"/>
                <a:cs typeface="Helvetica" panose="020B0604020202020204" pitchFamily="34" charset="0"/>
              </a:rPr>
              <a:t>Third-party whole-slide image viewers do not produce the same image</a:t>
            </a:r>
          </a:p>
          <a:p>
            <a:pPr algn="ctr" defTabSz="1219090" fontAlgn="base">
              <a:spcBef>
                <a:spcPts val="1200"/>
              </a:spcBef>
              <a:spcAft>
                <a:spcPts val="600"/>
              </a:spcAft>
            </a:pPr>
            <a:r>
              <a:rPr lang="en-US" sz="6000" b="1" dirty="0">
                <a:latin typeface="Helvetica" panose="020B0604020202020204" pitchFamily="34" charset="0"/>
                <a:cs typeface="Helvetica" panose="020B0604020202020204" pitchFamily="34" charset="0"/>
              </a:rPr>
              <a:t>Samuel Lam</a:t>
            </a:r>
            <a:r>
              <a:rPr lang="en-US" sz="6000" b="1" baseline="30000" dirty="0">
                <a:latin typeface="Helvetica" panose="020B0604020202020204" pitchFamily="34" charset="0"/>
                <a:cs typeface="Helvetica" panose="020B0604020202020204" pitchFamily="34" charset="0"/>
              </a:rPr>
              <a:t>1</a:t>
            </a:r>
            <a:r>
              <a:rPr lang="en-US" sz="6000" b="1" dirty="0">
                <a:latin typeface="Helvetica" panose="020B0604020202020204" pitchFamily="34" charset="0"/>
                <a:cs typeface="Helvetica" panose="020B0604020202020204" pitchFamily="34" charset="0"/>
              </a:rPr>
              <a:t>, Qi Gong</a:t>
            </a:r>
            <a:r>
              <a:rPr lang="en-US" sz="6000" b="1" baseline="30000" dirty="0">
                <a:latin typeface="Helvetica" panose="020B0604020202020204" pitchFamily="34" charset="0"/>
                <a:cs typeface="Helvetica" panose="020B0604020202020204" pitchFamily="34" charset="0"/>
              </a:rPr>
              <a:t>2</a:t>
            </a:r>
            <a:r>
              <a:rPr lang="en-US" sz="6000" b="1" dirty="0">
                <a:latin typeface="Helvetica" panose="020B0604020202020204" pitchFamily="34" charset="0"/>
                <a:cs typeface="Helvetica" panose="020B0604020202020204" pitchFamily="34" charset="0"/>
              </a:rPr>
              <a:t>, Wei-Chung Cheng</a:t>
            </a:r>
            <a:r>
              <a:rPr lang="en-US" sz="6000" b="1" baseline="30000" dirty="0">
                <a:latin typeface="Helvetica" panose="020B0604020202020204" pitchFamily="34" charset="0"/>
                <a:cs typeface="Helvetica" panose="020B0604020202020204" pitchFamily="34" charset="0"/>
              </a:rPr>
              <a:t>2 </a:t>
            </a:r>
            <a:endParaRPr lang="en-US" sz="6000" b="1" dirty="0">
              <a:latin typeface="Helvetica" panose="020B0604020202020204" pitchFamily="34" charset="0"/>
              <a:cs typeface="Helvetica" panose="020B0604020202020204" pitchFamily="34" charset="0"/>
            </a:endParaRPr>
          </a:p>
          <a:p>
            <a:pPr algn="ctr" defTabSz="1219090" fontAlgn="base">
              <a:spcBef>
                <a:spcPts val="1200"/>
              </a:spcBef>
              <a:spcAft>
                <a:spcPts val="600"/>
              </a:spcAft>
            </a:pPr>
            <a:r>
              <a:rPr lang="en-US" sz="3600" baseline="30000" dirty="0">
                <a:latin typeface="Helvetica" panose="020B0604020202020204" pitchFamily="34" charset="0"/>
                <a:cs typeface="Helvetica" panose="020B0604020202020204" pitchFamily="34" charset="0"/>
              </a:rPr>
              <a:t>1</a:t>
            </a:r>
            <a:r>
              <a:rPr lang="en-US" sz="3600" i="1" dirty="0">
                <a:latin typeface="Helvetica" panose="020B0604020202020204" pitchFamily="34" charset="0"/>
                <a:cs typeface="Helvetica" panose="020B0604020202020204" pitchFamily="34" charset="0"/>
              </a:rPr>
              <a:t>Department of Computer Science, University of Maryland, College Park; </a:t>
            </a:r>
            <a:r>
              <a:rPr lang="en-US" sz="3600" b="1" baseline="30000" dirty="0" smtClean="0">
                <a:latin typeface="Helvetica" panose="020B0604020202020204" pitchFamily="34" charset="0"/>
                <a:cs typeface="Helvetica" panose="020B0604020202020204" pitchFamily="34" charset="0"/>
              </a:rPr>
              <a:t>2</a:t>
            </a:r>
            <a:r>
              <a:rPr lang="en-US" sz="3600" i="1" dirty="0" smtClean="0">
                <a:latin typeface="Helvetica" panose="020B0604020202020204" pitchFamily="34" charset="0"/>
                <a:cs typeface="Helvetica" panose="020B0604020202020204" pitchFamily="34" charset="0"/>
              </a:rPr>
              <a:t>FDA/CDRH/OSEL/DIDSR</a:t>
            </a:r>
            <a:endParaRPr lang="en-US" sz="3600" i="1" dirty="0">
              <a:latin typeface="Helvetica" panose="020B0604020202020204" pitchFamily="34" charset="0"/>
              <a:cs typeface="Helvetica" panose="020B0604020202020204" pitchFamily="34" charset="0"/>
            </a:endParaRPr>
          </a:p>
        </p:txBody>
      </p:sp>
      <p:pic>
        <p:nvPicPr>
          <p:cNvPr id="6" name="Picture 5" descr="cdrh logo.gif"/>
          <p:cNvPicPr>
            <a:picLocks noChangeAspect="1"/>
          </p:cNvPicPr>
          <p:nvPr/>
        </p:nvPicPr>
        <p:blipFill>
          <a:blip r:embed="rId2" cstate="print"/>
          <a:stretch>
            <a:fillRect/>
          </a:stretch>
        </p:blipFill>
        <p:spPr>
          <a:xfrm>
            <a:off x="609600" y="1178802"/>
            <a:ext cx="2133600" cy="1900348"/>
          </a:xfrm>
          <a:prstGeom prst="rect">
            <a:avLst/>
          </a:prstGeom>
          <a:ln>
            <a:noFill/>
          </a:ln>
        </p:spPr>
      </p:pic>
      <p:sp>
        <p:nvSpPr>
          <p:cNvPr id="8" name="Rectangle 7"/>
          <p:cNvSpPr/>
          <p:nvPr/>
        </p:nvSpPr>
        <p:spPr>
          <a:xfrm>
            <a:off x="0" y="4389120"/>
            <a:ext cx="49377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defPPr>
              <a:defRPr lang="en-US"/>
            </a:defPPr>
            <a:lvl1pPr marL="0" algn="l" defTabSz="4073144" rtl="0" eaLnBrk="1" latinLnBrk="0" hangingPunct="1">
              <a:defRPr sz="8000" kern="1200">
                <a:solidFill>
                  <a:schemeClr val="lt1"/>
                </a:solidFill>
                <a:latin typeface="+mn-lt"/>
                <a:ea typeface="+mn-ea"/>
                <a:cs typeface="+mn-cs"/>
              </a:defRPr>
            </a:lvl1pPr>
            <a:lvl2pPr marL="2036573" algn="l" defTabSz="4073144" rtl="0" eaLnBrk="1" latinLnBrk="0" hangingPunct="1">
              <a:defRPr sz="8000" kern="1200">
                <a:solidFill>
                  <a:schemeClr val="lt1"/>
                </a:solidFill>
                <a:latin typeface="+mn-lt"/>
                <a:ea typeface="+mn-ea"/>
                <a:cs typeface="+mn-cs"/>
              </a:defRPr>
            </a:lvl2pPr>
            <a:lvl3pPr marL="4073144" algn="l" defTabSz="4073144" rtl="0" eaLnBrk="1" latinLnBrk="0" hangingPunct="1">
              <a:defRPr sz="8000" kern="1200">
                <a:solidFill>
                  <a:schemeClr val="lt1"/>
                </a:solidFill>
                <a:latin typeface="+mn-lt"/>
                <a:ea typeface="+mn-ea"/>
                <a:cs typeface="+mn-cs"/>
              </a:defRPr>
            </a:lvl3pPr>
            <a:lvl4pPr marL="6109717" algn="l" defTabSz="4073144" rtl="0" eaLnBrk="1" latinLnBrk="0" hangingPunct="1">
              <a:defRPr sz="8000" kern="1200">
                <a:solidFill>
                  <a:schemeClr val="lt1"/>
                </a:solidFill>
                <a:latin typeface="+mn-lt"/>
                <a:ea typeface="+mn-ea"/>
                <a:cs typeface="+mn-cs"/>
              </a:defRPr>
            </a:lvl4pPr>
            <a:lvl5pPr marL="8146290" algn="l" defTabSz="4073144" rtl="0" eaLnBrk="1" latinLnBrk="0" hangingPunct="1">
              <a:defRPr sz="8000" kern="1200">
                <a:solidFill>
                  <a:schemeClr val="lt1"/>
                </a:solidFill>
                <a:latin typeface="+mn-lt"/>
                <a:ea typeface="+mn-ea"/>
                <a:cs typeface="+mn-cs"/>
              </a:defRPr>
            </a:lvl5pPr>
            <a:lvl6pPr marL="10182863" algn="l" defTabSz="4073144" rtl="0" eaLnBrk="1" latinLnBrk="0" hangingPunct="1">
              <a:defRPr sz="8000" kern="1200">
                <a:solidFill>
                  <a:schemeClr val="lt1"/>
                </a:solidFill>
                <a:latin typeface="+mn-lt"/>
                <a:ea typeface="+mn-ea"/>
                <a:cs typeface="+mn-cs"/>
              </a:defRPr>
            </a:lvl6pPr>
            <a:lvl7pPr marL="12219434" algn="l" defTabSz="4073144" rtl="0" eaLnBrk="1" latinLnBrk="0" hangingPunct="1">
              <a:defRPr sz="8000" kern="1200">
                <a:solidFill>
                  <a:schemeClr val="lt1"/>
                </a:solidFill>
                <a:latin typeface="+mn-lt"/>
                <a:ea typeface="+mn-ea"/>
                <a:cs typeface="+mn-cs"/>
              </a:defRPr>
            </a:lvl7pPr>
            <a:lvl8pPr marL="14256007" algn="l" defTabSz="4073144" rtl="0" eaLnBrk="1" latinLnBrk="0" hangingPunct="1">
              <a:defRPr sz="8000" kern="1200">
                <a:solidFill>
                  <a:schemeClr val="lt1"/>
                </a:solidFill>
                <a:latin typeface="+mn-lt"/>
                <a:ea typeface="+mn-ea"/>
                <a:cs typeface="+mn-cs"/>
              </a:defRPr>
            </a:lvl8pPr>
            <a:lvl9pPr marL="16292579" algn="l" defTabSz="4073144" rtl="0" eaLnBrk="1" latinLnBrk="0" hangingPunct="1">
              <a:defRPr sz="8000" kern="1200">
                <a:solidFill>
                  <a:schemeClr val="lt1"/>
                </a:solidFill>
                <a:latin typeface="+mn-lt"/>
                <a:ea typeface="+mn-ea"/>
                <a:cs typeface="+mn-cs"/>
              </a:defRPr>
            </a:lvl9pPr>
          </a:lstStyle>
          <a:p>
            <a:pPr algn="ctr"/>
            <a:endParaRPr lang="en-US" dirty="0">
              <a:solidFill>
                <a:srgbClr val="0070C0"/>
              </a:solidFill>
              <a:latin typeface="Helvetica" panose="020B0604020202020204" pitchFamily="34" charset="0"/>
              <a:cs typeface="Helvetica" panose="020B0604020202020204" pitchFamily="34" charset="0"/>
            </a:endParaRPr>
          </a:p>
        </p:txBody>
      </p:sp>
      <p:pic>
        <p:nvPicPr>
          <p:cNvPr id="1028" name="Picture 4" descr="Monogram-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96594" y="1106840"/>
            <a:ext cx="1695988" cy="2044272"/>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49" name="TextBox 48"/>
          <p:cNvSpPr txBox="1"/>
          <p:nvPr/>
        </p:nvSpPr>
        <p:spPr>
          <a:xfrm>
            <a:off x="36118800" y="34015680"/>
            <a:ext cx="12344400" cy="1923016"/>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2400" b="0" dirty="0">
                <a:latin typeface="Helvetica" panose="020B0604020202020204" pitchFamily="34" charset="0"/>
                <a:cs typeface="Helvetica" panose="020B0604020202020204" pitchFamily="34" charset="0"/>
              </a:rPr>
              <a:t>This study was supported by ORISE. The mention of commercial products herein is not to be construed as either an actual or implied endorsement of such products by the Department of Health and Human Services. We are grateful to Jonathan Boswell for helping in setting up this study.</a:t>
            </a:r>
          </a:p>
        </p:txBody>
      </p:sp>
      <p:sp>
        <p:nvSpPr>
          <p:cNvPr id="50" name="Text Box 34"/>
          <p:cNvSpPr txBox="1">
            <a:spLocks noChangeArrowheads="1"/>
          </p:cNvSpPr>
          <p:nvPr/>
        </p:nvSpPr>
        <p:spPr bwMode="auto">
          <a:xfrm>
            <a:off x="36118800" y="33088646"/>
            <a:ext cx="12344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ACKNOWLEDGEMENTS</a:t>
            </a:r>
          </a:p>
        </p:txBody>
      </p:sp>
      <p:sp>
        <p:nvSpPr>
          <p:cNvPr id="51" name="Rectangle 50"/>
          <p:cNvSpPr/>
          <p:nvPr/>
        </p:nvSpPr>
        <p:spPr>
          <a:xfrm>
            <a:off x="36118800" y="33832800"/>
            <a:ext cx="12344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13" name="Text Box 34"/>
          <p:cNvSpPr txBox="1">
            <a:spLocks noChangeArrowheads="1"/>
          </p:cNvSpPr>
          <p:nvPr/>
        </p:nvSpPr>
        <p:spPr bwMode="auto">
          <a:xfrm>
            <a:off x="914399" y="20116800"/>
            <a:ext cx="137160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METHODOLOGY</a:t>
            </a:r>
          </a:p>
        </p:txBody>
      </p:sp>
      <p:sp>
        <p:nvSpPr>
          <p:cNvPr id="43" name="TextBox 42"/>
          <p:cNvSpPr txBox="1"/>
          <p:nvPr/>
        </p:nvSpPr>
        <p:spPr>
          <a:xfrm>
            <a:off x="36118800" y="13258800"/>
            <a:ext cx="12344400" cy="724755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3600" b="0" dirty="0" smtClean="0">
                <a:latin typeface="Helvetica" panose="020B0604020202020204" pitchFamily="34" charset="0"/>
                <a:cs typeface="Helvetica" panose="020B0604020202020204" pitchFamily="34" charset="0"/>
              </a:rPr>
              <a:t>NDP and Sedeen</a:t>
            </a:r>
            <a:r>
              <a:rPr lang="en-US" sz="3600" b="0" dirty="0">
                <a:latin typeface="Helvetica" panose="020B0604020202020204" pitchFamily="34" charset="0"/>
                <a:cs typeface="Helvetica" panose="020B0604020202020204" pitchFamily="34" charset="0"/>
              </a:rPr>
              <a:t>:</a:t>
            </a:r>
          </a:p>
          <a:p>
            <a:pPr marL="9144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Very close but not identical (µ=1.30, </a:t>
            </a:r>
            <a:r>
              <a:rPr lang="el-GR" sz="3600" b="0" dirty="0">
                <a:latin typeface="Helvetica" panose="020B0604020202020204" pitchFamily="34" charset="0"/>
                <a:cs typeface="Helvetica" panose="020B0604020202020204" pitchFamily="34" charset="0"/>
              </a:rPr>
              <a:t>σ</a:t>
            </a:r>
            <a:r>
              <a:rPr lang="en-US" sz="3600" b="0" dirty="0">
                <a:latin typeface="Helvetica" panose="020B0604020202020204" pitchFamily="34" charset="0"/>
                <a:cs typeface="Helvetica" panose="020B0604020202020204" pitchFamily="34" charset="0"/>
              </a:rPr>
              <a:t>=1.35) </a:t>
            </a:r>
          </a:p>
          <a:p>
            <a:pPr marL="9144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pattern does not correlate with tissue structure </a:t>
            </a:r>
          </a:p>
          <a:p>
            <a:pPr marL="9144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A few pixels have high </a:t>
            </a: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(outliers)</a:t>
            </a:r>
          </a:p>
          <a:p>
            <a:pPr algn="just">
              <a:spcBef>
                <a:spcPts val="600"/>
              </a:spcBef>
            </a:pPr>
            <a:r>
              <a:rPr lang="en-US" sz="3600" b="0" dirty="0">
                <a:latin typeface="Helvetica" panose="020B0604020202020204" pitchFamily="34" charset="0"/>
                <a:cs typeface="Helvetica" panose="020B0604020202020204" pitchFamily="34" charset="0"/>
              </a:rPr>
              <a:t>ASAP and QuPath:</a:t>
            </a:r>
          </a:p>
          <a:p>
            <a:pPr marL="9144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Different </a:t>
            </a:r>
            <a:r>
              <a:rPr lang="en-US" sz="3600" b="0">
                <a:latin typeface="Helvetica" panose="020B0604020202020204" pitchFamily="34" charset="0"/>
                <a:cs typeface="Helvetica" panose="020B0604020202020204" pitchFamily="34" charset="0"/>
              </a:rPr>
              <a:t>from </a:t>
            </a:r>
            <a:r>
              <a:rPr lang="en-US" sz="3600" b="0" smtClean="0">
                <a:latin typeface="Helvetica" panose="020B0604020202020204" pitchFamily="34" charset="0"/>
                <a:cs typeface="Helvetica" panose="020B0604020202020204" pitchFamily="34" charset="0"/>
              </a:rPr>
              <a:t>reference </a:t>
            </a:r>
            <a:r>
              <a:rPr lang="en-US" sz="3600" b="0" dirty="0">
                <a:latin typeface="Helvetica" panose="020B0604020202020204" pitchFamily="34" charset="0"/>
                <a:cs typeface="Helvetica" panose="020B0604020202020204" pitchFamily="34" charset="0"/>
              </a:rPr>
              <a:t>(µ=18.79 and µ=18.69) </a:t>
            </a:r>
          </a:p>
          <a:p>
            <a:pPr marL="9144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a:t>
            </a:r>
            <a:r>
              <a:rPr lang="en-US" sz="3600" b="0" dirty="0" smtClean="0">
                <a:latin typeface="Helvetica" panose="020B0604020202020204" pitchFamily="34" charset="0"/>
                <a:cs typeface="Helvetica" panose="020B0604020202020204" pitchFamily="34" charset="0"/>
              </a:rPr>
              <a:t>w.r.t. reference correlates </a:t>
            </a:r>
            <a:r>
              <a:rPr lang="en-US" sz="3600" b="0" dirty="0">
                <a:latin typeface="Helvetica" panose="020B0604020202020204" pitchFamily="34" charset="0"/>
                <a:cs typeface="Helvetica" panose="020B0604020202020204" pitchFamily="34" charset="0"/>
              </a:rPr>
              <a:t>with tissue structure -- nuclei have higher </a:t>
            </a: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(yellow); stroma lower (green)  </a:t>
            </a:r>
          </a:p>
          <a:p>
            <a:pPr marL="914400" indent="-571500" algn="just">
              <a:buFont typeface="Arial" panose="020B0604020202020204" pitchFamily="34" charset="0"/>
              <a:buChar char="•"/>
            </a:pPr>
            <a:r>
              <a:rPr lang="en-US" sz="3600" b="0" dirty="0" smtClean="0">
                <a:latin typeface="Helvetica" panose="020B0604020202020204" pitchFamily="34" charset="0"/>
                <a:cs typeface="Helvetica" panose="020B0604020202020204" pitchFamily="34" charset="0"/>
              </a:rPr>
              <a:t>Different </a:t>
            </a:r>
            <a:r>
              <a:rPr lang="en-US" sz="3600" b="0" dirty="0">
                <a:latin typeface="Helvetica" panose="020B0604020202020204" pitchFamily="34" charset="0"/>
                <a:cs typeface="Helvetica" panose="020B0604020202020204" pitchFamily="34" charset="0"/>
              </a:rPr>
              <a:t>from each other (µ=2.19, </a:t>
            </a:r>
            <a:r>
              <a:rPr lang="el-GR" sz="3600" b="0" dirty="0">
                <a:latin typeface="Helvetica" panose="020B0604020202020204" pitchFamily="34" charset="0"/>
                <a:cs typeface="Helvetica" panose="020B0604020202020204" pitchFamily="34" charset="0"/>
              </a:rPr>
              <a:t>σ</a:t>
            </a:r>
            <a:r>
              <a:rPr lang="en-US" sz="3600" b="0" dirty="0">
                <a:latin typeface="Helvetica" panose="020B0604020202020204" pitchFamily="34" charset="0"/>
                <a:cs typeface="Helvetica" panose="020B0604020202020204" pitchFamily="34" charset="0"/>
              </a:rPr>
              <a:t>=2.33) in </a:t>
            </a:r>
            <a:r>
              <a:rPr lang="en-US" sz="3600" b="0" dirty="0" smtClean="0">
                <a:latin typeface="Helvetica" panose="020B0604020202020204" pitchFamily="34" charset="0"/>
                <a:cs typeface="Helvetica" panose="020B0604020202020204" pitchFamily="34" charset="0"/>
              </a:rPr>
              <a:t>macroblock patterns</a:t>
            </a:r>
          </a:p>
          <a:p>
            <a:pPr algn="just">
              <a:spcBef>
                <a:spcPts val="600"/>
              </a:spcBef>
            </a:pPr>
            <a:r>
              <a:rPr lang="en-US" sz="3600" b="0" dirty="0" smtClean="0">
                <a:latin typeface="Helvetica" panose="020B0604020202020204" pitchFamily="34" charset="0"/>
                <a:cs typeface="Helvetica" panose="020B0604020202020204" pitchFamily="34" charset="0"/>
              </a:rPr>
              <a:t>ASAP vs NDP/Sedeen/QuPath</a:t>
            </a:r>
          </a:p>
          <a:p>
            <a:pPr marL="914400" indent="-571500" algn="just">
              <a:buFont typeface="Arial" panose="020B0604020202020204" pitchFamily="34" charset="0"/>
              <a:buChar char="•"/>
            </a:pPr>
            <a:r>
              <a:rPr lang="en-US" sz="3600" b="0" dirty="0" smtClean="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Pixelized” </a:t>
            </a: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patterns similar to lossy </a:t>
            </a:r>
            <a:r>
              <a:rPr lang="en-US" sz="3600" b="0" dirty="0" smtClean="0">
                <a:latin typeface="Helvetica" panose="020B0604020202020204" pitchFamily="34" charset="0"/>
                <a:cs typeface="Helvetica" panose="020B0604020202020204" pitchFamily="34" charset="0"/>
              </a:rPr>
              <a:t>compression</a:t>
            </a:r>
          </a:p>
        </p:txBody>
      </p:sp>
      <p:sp>
        <p:nvSpPr>
          <p:cNvPr id="44" name="Text Box 34"/>
          <p:cNvSpPr txBox="1">
            <a:spLocks noChangeArrowheads="1"/>
          </p:cNvSpPr>
          <p:nvPr/>
        </p:nvSpPr>
        <p:spPr bwMode="auto">
          <a:xfrm>
            <a:off x="36118800" y="12344400"/>
            <a:ext cx="12344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FINDINGS</a:t>
            </a:r>
          </a:p>
        </p:txBody>
      </p:sp>
      <p:sp>
        <p:nvSpPr>
          <p:cNvPr id="131" name="Rectangle 130"/>
          <p:cNvSpPr/>
          <p:nvPr/>
        </p:nvSpPr>
        <p:spPr>
          <a:xfrm>
            <a:off x="36118800" y="13258800"/>
            <a:ext cx="12344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23" name="Text Box 34"/>
          <p:cNvSpPr txBox="1">
            <a:spLocks noChangeArrowheads="1"/>
          </p:cNvSpPr>
          <p:nvPr/>
        </p:nvSpPr>
        <p:spPr bwMode="auto">
          <a:xfrm>
            <a:off x="914401" y="17373600"/>
            <a:ext cx="137160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RESEARCH QUESTION</a:t>
            </a:r>
          </a:p>
        </p:txBody>
      </p:sp>
      <p:sp>
        <p:nvSpPr>
          <p:cNvPr id="24" name="Rectangle 23"/>
          <p:cNvSpPr/>
          <p:nvPr/>
        </p:nvSpPr>
        <p:spPr>
          <a:xfrm>
            <a:off x="914401" y="18288000"/>
            <a:ext cx="137160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63" name="TextBox 21"/>
          <p:cNvSpPr txBox="1"/>
          <p:nvPr/>
        </p:nvSpPr>
        <p:spPr>
          <a:xfrm>
            <a:off x="914401" y="18470880"/>
            <a:ext cx="13716002" cy="1553684"/>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3600" dirty="0">
                <a:latin typeface="Helvetica" panose="020B0604020202020204" pitchFamily="34" charset="0"/>
                <a:cs typeface="Helvetica" panose="020B0604020202020204" pitchFamily="34" charset="0"/>
              </a:rPr>
              <a:t>Do different WSI viewers generate identical images for the same WSI file?</a:t>
            </a:r>
          </a:p>
        </p:txBody>
      </p:sp>
      <p:sp>
        <p:nvSpPr>
          <p:cNvPr id="166" name="TextBox 111"/>
          <p:cNvSpPr txBox="1"/>
          <p:nvPr/>
        </p:nvSpPr>
        <p:spPr>
          <a:xfrm>
            <a:off x="898633" y="21214080"/>
            <a:ext cx="13731768" cy="8201658"/>
          </a:xfrm>
          <a:prstGeom prst="rect">
            <a:avLst/>
          </a:prstGeom>
          <a:noFill/>
          <a:ln w="38100">
            <a:noFill/>
          </a:ln>
          <a:scene3d>
            <a:camera prst="orthographicFront"/>
            <a:lightRig rig="threePt" dir="t"/>
          </a:scene3d>
          <a:sp3d>
            <a:bevelT/>
          </a:sp3d>
        </p:spPr>
        <p:txBody>
          <a:bodyPr wrap="square" lIns="219456"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742950" indent="-742950">
              <a:buFont typeface="+mj-lt"/>
              <a:buAutoNum type="arabicPeriod"/>
            </a:pPr>
            <a:r>
              <a:rPr lang="en-US" sz="3600" dirty="0" smtClean="0">
                <a:latin typeface="Helvetica" panose="020B0604020202020204" pitchFamily="34" charset="0"/>
                <a:cs typeface="Helvetica" panose="020B0604020202020204" pitchFamily="34" charset="0"/>
              </a:rPr>
              <a:t>Use AutoHotKey to </a:t>
            </a:r>
            <a:r>
              <a:rPr lang="en-US" sz="3600" dirty="0">
                <a:latin typeface="Helvetica" panose="020B0604020202020204" pitchFamily="34" charset="0"/>
                <a:cs typeface="Helvetica" panose="020B0604020202020204" pitchFamily="34" charset="0"/>
              </a:rPr>
              <a:t>o</a:t>
            </a:r>
            <a:r>
              <a:rPr lang="en-US" sz="3600" dirty="0" smtClean="0">
                <a:latin typeface="Helvetica" panose="020B0604020202020204" pitchFamily="34" charset="0"/>
                <a:cs typeface="Helvetica" panose="020B0604020202020204" pitchFamily="34" charset="0"/>
              </a:rPr>
              <a:t>pen </a:t>
            </a:r>
            <a:r>
              <a:rPr lang="en-US" sz="3600" dirty="0">
                <a:latin typeface="Helvetica" panose="020B0604020202020204" pitchFamily="34" charset="0"/>
                <a:cs typeface="Helvetica" panose="020B0604020202020204" pitchFamily="34" charset="0"/>
              </a:rPr>
              <a:t>the same WSI file with two different </a:t>
            </a:r>
            <a:r>
              <a:rPr lang="en-US" sz="3600" dirty="0" smtClean="0">
                <a:latin typeface="Helvetica" panose="020B0604020202020204" pitchFamily="34" charset="0"/>
                <a:cs typeface="Helvetica" panose="020B0604020202020204" pitchFamily="34" charset="0"/>
              </a:rPr>
              <a:t>viewers</a:t>
            </a:r>
          </a:p>
          <a:p>
            <a:pPr marL="742950" indent="-742950">
              <a:buFont typeface="+mj-lt"/>
              <a:buAutoNum type="arabicPeriod"/>
            </a:pPr>
            <a:r>
              <a:rPr lang="en-US" sz="3600" dirty="0" smtClean="0">
                <a:latin typeface="Helvetica" panose="020B0604020202020204" pitchFamily="34" charset="0"/>
                <a:cs typeface="Helvetica" panose="020B0604020202020204" pitchFamily="34" charset="0"/>
              </a:rPr>
              <a:t>Use AutoHotKey to </a:t>
            </a:r>
            <a:r>
              <a:rPr lang="en-US" sz="3600" dirty="0">
                <a:latin typeface="Helvetica" panose="020B0604020202020204" pitchFamily="34" charset="0"/>
                <a:cs typeface="Helvetica" panose="020B0604020202020204" pitchFamily="34" charset="0"/>
              </a:rPr>
              <a:t>generate keyboard/mouse events </a:t>
            </a:r>
            <a:r>
              <a:rPr lang="en-US" sz="3600" dirty="0" smtClean="0">
                <a:latin typeface="Helvetica" panose="020B0604020202020204" pitchFamily="34" charset="0"/>
                <a:cs typeface="Helvetica" panose="020B0604020202020204" pitchFamily="34" charset="0"/>
              </a:rPr>
              <a:t> to select a predefined region-of-interest (ROI) in the reference viewer</a:t>
            </a:r>
          </a:p>
          <a:p>
            <a:pPr marL="742950" indent="-742950">
              <a:buFont typeface="+mj-lt"/>
              <a:buAutoNum type="arabicPeriod"/>
            </a:pPr>
            <a:r>
              <a:rPr lang="en-US" sz="3600" dirty="0" smtClean="0">
                <a:latin typeface="Helvetica" panose="020B0604020202020204" pitchFamily="34" charset="0"/>
                <a:cs typeface="Helvetica" panose="020B0604020202020204" pitchFamily="34" charset="0"/>
              </a:rPr>
              <a:t>Use AutoHotKey</a:t>
            </a:r>
            <a:r>
              <a:rPr lang="en-US" sz="3600" dirty="0">
                <a:latin typeface="Helvetica" panose="020B0604020202020204" pitchFamily="34" charset="0"/>
                <a:cs typeface="Helvetica" panose="020B0604020202020204" pitchFamily="34" charset="0"/>
              </a:rPr>
              <a:t> </a:t>
            </a:r>
            <a:r>
              <a:rPr lang="en-US" sz="3600" dirty="0" smtClean="0">
                <a:latin typeface="Helvetica" panose="020B0604020202020204" pitchFamily="34" charset="0"/>
                <a:cs typeface="Helvetica" panose="020B0604020202020204" pitchFamily="34" charset="0"/>
              </a:rPr>
              <a:t>to </a:t>
            </a:r>
            <a:r>
              <a:rPr lang="en-US" sz="3600" dirty="0">
                <a:latin typeface="Helvetica" panose="020B0604020202020204" pitchFamily="34" charset="0"/>
                <a:cs typeface="Helvetica" panose="020B0604020202020204" pitchFamily="34" charset="0"/>
              </a:rPr>
              <a:t>select the same </a:t>
            </a:r>
            <a:r>
              <a:rPr lang="en-US" sz="3600" dirty="0" smtClean="0">
                <a:latin typeface="Helvetica" panose="020B0604020202020204" pitchFamily="34" charset="0"/>
                <a:cs typeface="Helvetica" panose="020B0604020202020204" pitchFamily="34" charset="0"/>
              </a:rPr>
              <a:t>ROI automatically in the third-party viewer</a:t>
            </a:r>
            <a:endParaRPr lang="en-US" sz="3600" dirty="0">
              <a:latin typeface="Helvetica" panose="020B0604020202020204" pitchFamily="34" charset="0"/>
              <a:cs typeface="Helvetica" panose="020B0604020202020204" pitchFamily="34" charset="0"/>
            </a:endParaRPr>
          </a:p>
          <a:p>
            <a:pPr marL="742950" indent="-742950">
              <a:buFont typeface="+mj-lt"/>
              <a:buAutoNum type="arabicPeriod"/>
            </a:pPr>
            <a:r>
              <a:rPr lang="en-US" sz="3600" dirty="0">
                <a:latin typeface="Helvetica" panose="020B0604020202020204" pitchFamily="34" charset="0"/>
                <a:cs typeface="Helvetica" panose="020B0604020202020204" pitchFamily="34" charset="0"/>
              </a:rPr>
              <a:t>Use Windows Snipping Tool to capture and save the screenshots [1]</a:t>
            </a:r>
          </a:p>
          <a:p>
            <a:pPr marL="742950" indent="-742950">
              <a:buFont typeface="+mj-lt"/>
              <a:buAutoNum type="arabicPeriod"/>
            </a:pPr>
            <a:r>
              <a:rPr lang="en-US" sz="3600" dirty="0">
                <a:latin typeface="Helvetica" panose="020B0604020202020204" pitchFamily="34" charset="0"/>
                <a:cs typeface="Helvetica" panose="020B0604020202020204" pitchFamily="34" charset="0"/>
              </a:rPr>
              <a:t>Use </a:t>
            </a:r>
            <a:r>
              <a:rPr lang="en-US" sz="3600" dirty="0" smtClean="0">
                <a:latin typeface="Helvetica" panose="020B0604020202020204" pitchFamily="34" charset="0"/>
                <a:cs typeface="Helvetica" panose="020B0604020202020204" pitchFamily="34" charset="0"/>
              </a:rPr>
              <a:t>MATLAB </a:t>
            </a:r>
            <a:r>
              <a:rPr lang="en-US" sz="3600" dirty="0">
                <a:latin typeface="Helvetica" panose="020B0604020202020204" pitchFamily="34" charset="0"/>
                <a:cs typeface="Helvetica" panose="020B0604020202020204" pitchFamily="34" charset="0"/>
              </a:rPr>
              <a:t>to check the registration accuracy; if not registered correctly, go back to Step 3</a:t>
            </a:r>
          </a:p>
          <a:p>
            <a:pPr marL="742950" indent="-742950">
              <a:buFont typeface="+mj-lt"/>
              <a:buAutoNum type="arabicPeriod"/>
            </a:pPr>
            <a:r>
              <a:rPr lang="en-US" sz="3600" dirty="0">
                <a:latin typeface="Helvetica" panose="020B0604020202020204" pitchFamily="34" charset="0"/>
                <a:cs typeface="Helvetica" panose="020B0604020202020204" pitchFamily="34" charset="0"/>
              </a:rPr>
              <a:t>Use </a:t>
            </a:r>
            <a:r>
              <a:rPr lang="en-US" sz="3600" dirty="0" smtClean="0">
                <a:latin typeface="Helvetica" panose="020B0604020202020204" pitchFamily="34" charset="0"/>
                <a:cs typeface="Helvetica" panose="020B0604020202020204" pitchFamily="34" charset="0"/>
              </a:rPr>
              <a:t>MATLAB </a:t>
            </a:r>
            <a:r>
              <a:rPr lang="en-US" sz="3600" dirty="0">
                <a:latin typeface="Helvetica" panose="020B0604020202020204" pitchFamily="34" charset="0"/>
                <a:cs typeface="Helvetica" panose="020B0604020202020204" pitchFamily="34" charset="0"/>
              </a:rPr>
              <a:t>to calculate the color difference (∆E) for each pixel</a:t>
            </a:r>
          </a:p>
          <a:p>
            <a:pPr marL="742950" indent="-742950">
              <a:buFont typeface="+mj-lt"/>
              <a:buAutoNum type="arabicPeriod"/>
            </a:pPr>
            <a:r>
              <a:rPr lang="en-US" sz="3600" dirty="0">
                <a:latin typeface="Helvetica" panose="020B0604020202020204" pitchFamily="34" charset="0"/>
                <a:cs typeface="Helvetica" panose="020B0604020202020204" pitchFamily="34" charset="0"/>
              </a:rPr>
              <a:t>Use </a:t>
            </a:r>
            <a:r>
              <a:rPr lang="en-US" sz="3600" dirty="0" smtClean="0">
                <a:latin typeface="Helvetica" panose="020B0604020202020204" pitchFamily="34" charset="0"/>
                <a:cs typeface="Helvetica" panose="020B0604020202020204" pitchFamily="34" charset="0"/>
              </a:rPr>
              <a:t>MATLAB </a:t>
            </a:r>
            <a:r>
              <a:rPr lang="en-US" sz="3600" dirty="0">
                <a:latin typeface="Helvetica" panose="020B0604020202020204" pitchFamily="34" charset="0"/>
                <a:cs typeface="Helvetica" panose="020B0604020202020204" pitchFamily="34" charset="0"/>
              </a:rPr>
              <a:t>to report statistical and graphic results</a:t>
            </a:r>
          </a:p>
        </p:txBody>
      </p:sp>
      <p:sp>
        <p:nvSpPr>
          <p:cNvPr id="38" name="Text Box 34"/>
          <p:cNvSpPr txBox="1">
            <a:spLocks noChangeArrowheads="1"/>
          </p:cNvSpPr>
          <p:nvPr/>
        </p:nvSpPr>
        <p:spPr bwMode="auto">
          <a:xfrm>
            <a:off x="15609916" y="12801600"/>
            <a:ext cx="19202400" cy="100584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RESULTS</a:t>
            </a:r>
            <a:endParaRPr lang="en-US" sz="4000" dirty="0">
              <a:effectLst/>
              <a:latin typeface="Helvetica" panose="020B0604020202020204" pitchFamily="34" charset="0"/>
              <a:cs typeface="Helvetica" panose="020B0604020202020204" pitchFamily="34" charset="0"/>
            </a:endParaRPr>
          </a:p>
        </p:txBody>
      </p:sp>
      <p:sp>
        <p:nvSpPr>
          <p:cNvPr id="39" name="Rectangle 38"/>
          <p:cNvSpPr/>
          <p:nvPr/>
        </p:nvSpPr>
        <p:spPr>
          <a:xfrm>
            <a:off x="15544800" y="13716000"/>
            <a:ext cx="19202400" cy="126151"/>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65" name="TextBox 64"/>
          <p:cNvSpPr txBox="1"/>
          <p:nvPr/>
        </p:nvSpPr>
        <p:spPr>
          <a:xfrm>
            <a:off x="36118800" y="31671796"/>
            <a:ext cx="12344400" cy="1307463"/>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742950" indent="-742950" algn="just">
              <a:buFont typeface="+mj-lt"/>
              <a:buAutoNum type="arabicPeriod"/>
            </a:pPr>
            <a:r>
              <a:rPr lang="en-US" sz="2800" b="0" dirty="0">
                <a:latin typeface="Helvetica" panose="020B0604020202020204" pitchFamily="34" charset="0"/>
                <a:cs typeface="Helvetica" panose="020B0604020202020204" pitchFamily="34" charset="0"/>
              </a:rPr>
              <a:t>Calvin Sun and Wei-Chung Cheng, </a:t>
            </a:r>
            <a:r>
              <a:rPr lang="en-US" sz="2800" b="0" i="1" dirty="0">
                <a:latin typeface="Helvetica" panose="020B0604020202020204" pitchFamily="34" charset="0"/>
                <a:cs typeface="Helvetica" panose="020B0604020202020204" pitchFamily="34" charset="0"/>
              </a:rPr>
              <a:t>How Much Can Bad Display Calibration Cost?</a:t>
            </a:r>
            <a:r>
              <a:rPr lang="en-US" sz="2800" b="0" dirty="0">
                <a:latin typeface="Helvetica" panose="020B0604020202020204" pitchFamily="34" charset="0"/>
                <a:cs typeface="Helvetica" panose="020B0604020202020204" pitchFamily="34" charset="0"/>
              </a:rPr>
              <a:t> 2017 FDA Summer Student Poster Day.</a:t>
            </a:r>
          </a:p>
        </p:txBody>
      </p:sp>
      <p:sp>
        <p:nvSpPr>
          <p:cNvPr id="66" name="Text Box 34"/>
          <p:cNvSpPr txBox="1">
            <a:spLocks noChangeArrowheads="1"/>
          </p:cNvSpPr>
          <p:nvPr/>
        </p:nvSpPr>
        <p:spPr bwMode="auto">
          <a:xfrm>
            <a:off x="36148182" y="30733472"/>
            <a:ext cx="12344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smtClean="0">
                <a:effectLst/>
                <a:latin typeface="Helvetica" panose="020B0604020202020204" pitchFamily="34" charset="0"/>
                <a:cs typeface="Helvetica" panose="020B0604020202020204" pitchFamily="34" charset="0"/>
              </a:rPr>
              <a:t>REFERENCE</a:t>
            </a:r>
            <a:endParaRPr lang="en-US" sz="3600" dirty="0">
              <a:effectLst/>
              <a:latin typeface="Helvetica" panose="020B0604020202020204" pitchFamily="34" charset="0"/>
              <a:cs typeface="Helvetica" panose="020B0604020202020204" pitchFamily="34" charset="0"/>
            </a:endParaRPr>
          </a:p>
        </p:txBody>
      </p:sp>
      <p:sp>
        <p:nvSpPr>
          <p:cNvPr id="67" name="Rectangle 66"/>
          <p:cNvSpPr/>
          <p:nvPr/>
        </p:nvSpPr>
        <p:spPr>
          <a:xfrm>
            <a:off x="36118800" y="31546800"/>
            <a:ext cx="12344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0" name="Text Box 34"/>
          <p:cNvSpPr txBox="1">
            <a:spLocks noChangeArrowheads="1"/>
          </p:cNvSpPr>
          <p:nvPr/>
        </p:nvSpPr>
        <p:spPr bwMode="auto">
          <a:xfrm>
            <a:off x="914398" y="4572000"/>
            <a:ext cx="13716000" cy="100584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ABSTRACT</a:t>
            </a:r>
            <a:endParaRPr lang="en-US" sz="4000" dirty="0">
              <a:effectLst/>
              <a:latin typeface="Helvetica" panose="020B0604020202020204" pitchFamily="34" charset="0"/>
              <a:cs typeface="Helvetica" panose="020B0604020202020204" pitchFamily="34" charset="0"/>
            </a:endParaRPr>
          </a:p>
        </p:txBody>
      </p:sp>
      <p:sp>
        <p:nvSpPr>
          <p:cNvPr id="11" name="Rectangle 10"/>
          <p:cNvSpPr/>
          <p:nvPr/>
        </p:nvSpPr>
        <p:spPr>
          <a:xfrm>
            <a:off x="914398" y="5486400"/>
            <a:ext cx="137160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59" name="TextBox 8"/>
          <p:cNvSpPr txBox="1"/>
          <p:nvPr/>
        </p:nvSpPr>
        <p:spPr>
          <a:xfrm>
            <a:off x="969150" y="5674228"/>
            <a:ext cx="13716002" cy="2107682"/>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3600" dirty="0">
                <a:latin typeface="Helvetica" panose="020B0604020202020204" pitchFamily="34" charset="0"/>
                <a:cs typeface="Helvetica" panose="020B0604020202020204" pitchFamily="34" charset="0"/>
              </a:rPr>
              <a:t>Three freely available third-party whole-slide image viewers were compared with the factory viewer on the pixel level. Experiment results show that some viewers generated excessive errors.</a:t>
            </a:r>
            <a:endParaRPr lang="en-US" sz="3200" dirty="0">
              <a:latin typeface="Helvetica" panose="020B0604020202020204" pitchFamily="34" charset="0"/>
              <a:cs typeface="Helvetica" panose="020B0604020202020204" pitchFamily="34" charset="0"/>
            </a:endParaRPr>
          </a:p>
        </p:txBody>
      </p:sp>
      <p:sp>
        <p:nvSpPr>
          <p:cNvPr id="56" name="Text Box 34"/>
          <p:cNvSpPr txBox="1">
            <a:spLocks noChangeArrowheads="1"/>
          </p:cNvSpPr>
          <p:nvPr/>
        </p:nvSpPr>
        <p:spPr bwMode="auto">
          <a:xfrm>
            <a:off x="914398" y="8229600"/>
            <a:ext cx="137160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BACKGROUND</a:t>
            </a:r>
            <a:endParaRPr lang="en-US" sz="4000" dirty="0">
              <a:effectLst/>
              <a:latin typeface="Helvetica" panose="020B0604020202020204" pitchFamily="34" charset="0"/>
              <a:cs typeface="Helvetica" panose="020B0604020202020204" pitchFamily="34" charset="0"/>
            </a:endParaRPr>
          </a:p>
        </p:txBody>
      </p:sp>
      <p:sp>
        <p:nvSpPr>
          <p:cNvPr id="60" name="TextBox 54"/>
          <p:cNvSpPr txBox="1"/>
          <p:nvPr/>
        </p:nvSpPr>
        <p:spPr>
          <a:xfrm>
            <a:off x="914401" y="9235440"/>
            <a:ext cx="13715996" cy="4877671"/>
          </a:xfrm>
          <a:prstGeom prst="rect">
            <a:avLst/>
          </a:prstGeom>
          <a:noFill/>
          <a:ln w="38100">
            <a:noFill/>
          </a:ln>
          <a:scene3d>
            <a:camera prst="orthographicFront"/>
            <a:lightRig rig="threePt" dir="t"/>
          </a:scene3d>
          <a:sp3d>
            <a:bevelT/>
          </a:sp3d>
        </p:spPr>
        <p:txBody>
          <a:bodyPr wrap="square" lIns="219456"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3600" dirty="0">
                <a:latin typeface="Helvetica" panose="020B0604020202020204" pitchFamily="34" charset="0"/>
                <a:cs typeface="Helvetica" panose="020B0604020202020204" pitchFamily="34" charset="0"/>
              </a:rPr>
              <a:t>A whole-slide imaging (WSI) system used in digital pathology consists of the </a:t>
            </a:r>
            <a:r>
              <a:rPr lang="en-US" sz="3600" u="sng" dirty="0">
                <a:latin typeface="Helvetica" panose="020B0604020202020204" pitchFamily="34" charset="0"/>
                <a:cs typeface="Helvetica" panose="020B0604020202020204" pitchFamily="34" charset="0"/>
              </a:rPr>
              <a:t>scanner</a:t>
            </a:r>
            <a:r>
              <a:rPr lang="en-US" sz="3600" dirty="0">
                <a:latin typeface="Helvetica" panose="020B0604020202020204" pitchFamily="34" charset="0"/>
                <a:cs typeface="Helvetica" panose="020B0604020202020204" pitchFamily="34" charset="0"/>
              </a:rPr>
              <a:t>, </a:t>
            </a:r>
            <a:r>
              <a:rPr lang="en-US" sz="3600" b="1" u="sng" dirty="0">
                <a:latin typeface="Helvetica" panose="020B0604020202020204" pitchFamily="34" charset="0"/>
                <a:cs typeface="Helvetica" panose="020B0604020202020204" pitchFamily="34" charset="0"/>
              </a:rPr>
              <a:t>viewer</a:t>
            </a:r>
            <a:r>
              <a:rPr lang="en-US" sz="3600" dirty="0">
                <a:latin typeface="Helvetica" panose="020B0604020202020204" pitchFamily="34" charset="0"/>
                <a:cs typeface="Helvetica" panose="020B0604020202020204" pitchFamily="34" charset="0"/>
              </a:rPr>
              <a:t>, and </a:t>
            </a:r>
            <a:r>
              <a:rPr lang="en-US" sz="3600" u="sng" dirty="0">
                <a:latin typeface="Helvetica" panose="020B0604020202020204" pitchFamily="34" charset="0"/>
                <a:cs typeface="Helvetica" panose="020B0604020202020204" pitchFamily="34" charset="0"/>
              </a:rPr>
              <a:t>display</a:t>
            </a:r>
            <a:r>
              <a:rPr lang="en-US" sz="3600" dirty="0">
                <a:latin typeface="Helvetica" panose="020B0604020202020204" pitchFamily="34" charset="0"/>
                <a:cs typeface="Helvetica" panose="020B0604020202020204" pitchFamily="34" charset="0"/>
              </a:rPr>
              <a:t> components. So far, only two WSI devices have been cleared by the FDA. Recently, independent WSI  viewers were submitted by third-party vendors to replace the original viewer component  as alternatives. However, these viewers were not adequately tested because the vendors believe that the image is just digital data and will not be altered by their software.</a:t>
            </a:r>
            <a:endParaRPr lang="en-US" sz="3200" dirty="0">
              <a:latin typeface="Helvetica" panose="020B0604020202020204" pitchFamily="34" charset="0"/>
              <a:cs typeface="Helvetica" panose="020B0604020202020204" pitchFamily="34" charset="0"/>
            </a:endParaRPr>
          </a:p>
        </p:txBody>
      </p:sp>
      <p:sp>
        <p:nvSpPr>
          <p:cNvPr id="172" name="Text Box 34"/>
          <p:cNvSpPr txBox="1">
            <a:spLocks noChangeArrowheads="1"/>
          </p:cNvSpPr>
          <p:nvPr/>
        </p:nvSpPr>
        <p:spPr bwMode="auto">
          <a:xfrm>
            <a:off x="15544800" y="4572000"/>
            <a:ext cx="19201067"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TEST SUBJECTS</a:t>
            </a:r>
          </a:p>
        </p:txBody>
      </p:sp>
      <p:sp>
        <p:nvSpPr>
          <p:cNvPr id="173" name="Rectangle 172"/>
          <p:cNvSpPr/>
          <p:nvPr/>
        </p:nvSpPr>
        <p:spPr>
          <a:xfrm>
            <a:off x="15544800" y="5486400"/>
            <a:ext cx="19201067"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grpSp>
        <p:nvGrpSpPr>
          <p:cNvPr id="84" name="Group 83"/>
          <p:cNvGrpSpPr/>
          <p:nvPr/>
        </p:nvGrpSpPr>
        <p:grpSpPr>
          <a:xfrm>
            <a:off x="15651534" y="7315200"/>
            <a:ext cx="19095666" cy="5308372"/>
            <a:chOff x="15651534" y="7493228"/>
            <a:chExt cx="19095666" cy="5308372"/>
          </a:xfrm>
        </p:grpSpPr>
        <p:grpSp>
          <p:nvGrpSpPr>
            <p:cNvPr id="64" name="Group 63"/>
            <p:cNvGrpSpPr/>
            <p:nvPr/>
          </p:nvGrpSpPr>
          <p:grpSpPr>
            <a:xfrm>
              <a:off x="30224680" y="7493228"/>
              <a:ext cx="4522520" cy="5308371"/>
              <a:chOff x="29418347" y="7493228"/>
              <a:chExt cx="4522520" cy="5308371"/>
            </a:xfrm>
          </p:grpSpPr>
          <p:grpSp>
            <p:nvGrpSpPr>
              <p:cNvPr id="69" name="Group 68"/>
              <p:cNvGrpSpPr/>
              <p:nvPr/>
            </p:nvGrpSpPr>
            <p:grpSpPr>
              <a:xfrm>
                <a:off x="29418347" y="7493229"/>
                <a:ext cx="4522520" cy="5308370"/>
                <a:chOff x="19202400" y="5403263"/>
                <a:chExt cx="4114800" cy="4790290"/>
              </a:xfrm>
            </p:grpSpPr>
            <p:pic>
              <p:nvPicPr>
                <p:cNvPr id="76" name="Picture 5" descr="C:\Users\Qi Gong\Desktop\Sam\WSI_viewer_evaluation-master\r_asap.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215532" y="6269264"/>
                  <a:ext cx="3924289" cy="3924289"/>
                </a:xfrm>
                <a:prstGeom prst="rect">
                  <a:avLst/>
                </a:prstGeom>
                <a:noFill/>
                <a:extLst>
                  <a:ext uri="{909E8E84-426E-40DD-AFC4-6F175D3DCCD1}">
                    <a14:hiddenFill xmlns:a14="http://schemas.microsoft.com/office/drawing/2010/main">
                      <a:solidFill>
                        <a:srgbClr val="FFFFFF"/>
                      </a:solidFill>
                    </a14:hiddenFill>
                  </a:ext>
                </a:extLst>
              </p:spPr>
            </p:pic>
            <p:sp>
              <p:nvSpPr>
                <p:cNvPr id="77" name="TextBox 76"/>
                <p:cNvSpPr txBox="1"/>
                <p:nvPr/>
              </p:nvSpPr>
              <p:spPr>
                <a:xfrm>
                  <a:off x="19202400" y="5403263"/>
                  <a:ext cx="4114800" cy="88876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a:latin typeface="Helvetica" panose="020B0604020202020204" pitchFamily="34" charset="0"/>
                      <a:cs typeface="Helvetica" panose="020B0604020202020204" pitchFamily="34" charset="0"/>
                    </a:rPr>
                    <a:t>ASAP</a:t>
                  </a:r>
                </a:p>
                <a:p>
                  <a:pPr algn="ctr"/>
                  <a:r>
                    <a:rPr lang="en-US" sz="3200" dirty="0">
                      <a:latin typeface="Helvetica" panose="020B0604020202020204" pitchFamily="34" charset="0"/>
                      <a:cs typeface="Helvetica" panose="020B0604020202020204" pitchFamily="34" charset="0"/>
                    </a:rPr>
                    <a:t>Radboud U</a:t>
                  </a:r>
                  <a:endParaRPr lang="en-US" sz="2000" dirty="0">
                    <a:latin typeface="Helvetica" panose="020B0604020202020204" pitchFamily="34" charset="0"/>
                    <a:cs typeface="Helvetica" panose="020B0604020202020204" pitchFamily="34" charset="0"/>
                  </a:endParaRPr>
                </a:p>
              </p:txBody>
            </p:sp>
          </p:grpSp>
          <p:pic>
            <p:nvPicPr>
              <p:cNvPr id="81" name="Picture 8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9432780" y="7493228"/>
                <a:ext cx="896421" cy="903815"/>
              </a:xfrm>
              <a:prstGeom prst="rect">
                <a:avLst/>
              </a:prstGeom>
            </p:spPr>
          </p:pic>
        </p:grpSp>
        <p:grpSp>
          <p:nvGrpSpPr>
            <p:cNvPr id="61" name="Group 60"/>
            <p:cNvGrpSpPr/>
            <p:nvPr/>
          </p:nvGrpSpPr>
          <p:grpSpPr>
            <a:xfrm>
              <a:off x="15651534" y="7529040"/>
              <a:ext cx="4631667" cy="5272560"/>
              <a:chOff x="15651534" y="7529040"/>
              <a:chExt cx="4631667" cy="5272560"/>
            </a:xfrm>
          </p:grpSpPr>
          <p:grpSp>
            <p:nvGrpSpPr>
              <p:cNvPr id="68" name="Group 67"/>
              <p:cNvGrpSpPr/>
              <p:nvPr/>
            </p:nvGrpSpPr>
            <p:grpSpPr>
              <a:xfrm>
                <a:off x="15651534" y="7529040"/>
                <a:ext cx="4631667" cy="5272560"/>
                <a:chOff x="13716000" y="5336585"/>
                <a:chExt cx="4153517" cy="4742293"/>
              </a:xfrm>
            </p:grpSpPr>
            <p:pic>
              <p:nvPicPr>
                <p:cNvPr id="78" name="Picture 4" descr="C:\Users\Qi Gong\Desktop\Sam\WSI_viewer_evaluation-master\r_ndpview2.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716000" y="6214998"/>
                  <a:ext cx="3863880" cy="3863880"/>
                </a:xfrm>
                <a:prstGeom prst="rect">
                  <a:avLst/>
                </a:prstGeom>
                <a:noFill/>
                <a:extLst>
                  <a:ext uri="{909E8E84-426E-40DD-AFC4-6F175D3DCCD1}">
                    <a14:hiddenFill xmlns:a14="http://schemas.microsoft.com/office/drawing/2010/main">
                      <a:solidFill>
                        <a:srgbClr val="FFFFFF"/>
                      </a:solidFill>
                    </a14:hiddenFill>
                  </a:ext>
                </a:extLst>
              </p:spPr>
            </p:pic>
            <p:sp>
              <p:nvSpPr>
                <p:cNvPr id="79" name="TextBox 78"/>
                <p:cNvSpPr txBox="1"/>
                <p:nvPr/>
              </p:nvSpPr>
              <p:spPr>
                <a:xfrm>
                  <a:off x="13754717" y="5336585"/>
                  <a:ext cx="4114800" cy="885834"/>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a:latin typeface="Helvetica" panose="020B0604020202020204" pitchFamily="34" charset="0"/>
                      <a:cs typeface="Helvetica" panose="020B0604020202020204" pitchFamily="34" charset="0"/>
                    </a:rPr>
                    <a:t>NDP.view2</a:t>
                  </a:r>
                </a:p>
                <a:p>
                  <a:pPr algn="ctr"/>
                  <a:r>
                    <a:rPr lang="en-US" sz="3200" dirty="0">
                      <a:latin typeface="Helvetica" panose="020B0604020202020204" pitchFamily="34" charset="0"/>
                      <a:cs typeface="Helvetica" panose="020B0604020202020204" pitchFamily="34" charset="0"/>
                    </a:rPr>
                    <a:t>Hamamatsu</a:t>
                  </a:r>
                  <a:endParaRPr lang="en-US" sz="2000" dirty="0">
                    <a:latin typeface="Helvetica" panose="020B0604020202020204" pitchFamily="34" charset="0"/>
                    <a:cs typeface="Helvetica" panose="020B0604020202020204" pitchFamily="34" charset="0"/>
                  </a:endParaRPr>
                </a:p>
              </p:txBody>
            </p:sp>
          </p:grpSp>
          <p:pic>
            <p:nvPicPr>
              <p:cNvPr id="82" name="Picture 2" descr="C:\Program Files\Hamamatsu\NDP.view 2\report\logo.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5694708" y="7532176"/>
                <a:ext cx="1015904" cy="49430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3" name="Group 62"/>
            <p:cNvGrpSpPr/>
            <p:nvPr/>
          </p:nvGrpSpPr>
          <p:grpSpPr>
            <a:xfrm>
              <a:off x="25393853" y="7493229"/>
              <a:ext cx="4576443" cy="5308370"/>
              <a:chOff x="24828520" y="7493229"/>
              <a:chExt cx="4576443" cy="5308370"/>
            </a:xfrm>
          </p:grpSpPr>
          <p:grpSp>
            <p:nvGrpSpPr>
              <p:cNvPr id="70" name="Group 69"/>
              <p:cNvGrpSpPr/>
              <p:nvPr/>
            </p:nvGrpSpPr>
            <p:grpSpPr>
              <a:xfrm>
                <a:off x="24828520" y="7500508"/>
                <a:ext cx="4576443" cy="5301091"/>
                <a:chOff x="24676768" y="5368164"/>
                <a:chExt cx="4114800" cy="4713573"/>
              </a:xfrm>
            </p:grpSpPr>
            <p:pic>
              <p:nvPicPr>
                <p:cNvPr id="74" name="Picture 3" descr="C:\Users\Qi Gong\Desktop\Sam\WSI_viewer_evaluation-master\r_qupath.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4688801" y="6214994"/>
                  <a:ext cx="3866743" cy="3866743"/>
                </a:xfrm>
                <a:prstGeom prst="rect">
                  <a:avLst/>
                </a:prstGeom>
                <a:noFill/>
                <a:extLst>
                  <a:ext uri="{909E8E84-426E-40DD-AFC4-6F175D3DCCD1}">
                    <a14:hiddenFill xmlns:a14="http://schemas.microsoft.com/office/drawing/2010/main">
                      <a:solidFill>
                        <a:srgbClr val="FFFFFF"/>
                      </a:solidFill>
                    </a14:hiddenFill>
                  </a:ext>
                </a:extLst>
              </p:spPr>
            </p:pic>
            <p:sp>
              <p:nvSpPr>
                <p:cNvPr id="75" name="TextBox 74"/>
                <p:cNvSpPr txBox="1"/>
                <p:nvPr/>
              </p:nvSpPr>
              <p:spPr>
                <a:xfrm>
                  <a:off x="24676768" y="5368164"/>
                  <a:ext cx="4114800" cy="875731"/>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a:latin typeface="Helvetica" panose="020B0604020202020204" pitchFamily="34" charset="0"/>
                      <a:cs typeface="Helvetica" panose="020B0604020202020204" pitchFamily="34" charset="0"/>
                    </a:rPr>
                    <a:t>QuPath</a:t>
                  </a:r>
                </a:p>
                <a:p>
                  <a:pPr algn="ctr"/>
                  <a:r>
                    <a:rPr lang="en-US" sz="3200" dirty="0">
                      <a:latin typeface="Helvetica" panose="020B0604020202020204" pitchFamily="34" charset="0"/>
                      <a:cs typeface="Helvetica" panose="020B0604020202020204" pitchFamily="34" charset="0"/>
                    </a:rPr>
                    <a:t>Queen’s U</a:t>
                  </a:r>
                  <a:endParaRPr lang="en-US" sz="2000" dirty="0">
                    <a:latin typeface="Helvetica" panose="020B0604020202020204" pitchFamily="34" charset="0"/>
                    <a:cs typeface="Helvetica" panose="020B0604020202020204" pitchFamily="34" charset="0"/>
                  </a:endParaRPr>
                </a:p>
              </p:txBody>
            </p:sp>
          </p:grpSp>
          <p:pic>
            <p:nvPicPr>
              <p:cNvPr id="80" name="Picture 7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4954307" y="7493229"/>
                <a:ext cx="570969" cy="577362"/>
              </a:xfrm>
              <a:prstGeom prst="rect">
                <a:avLst/>
              </a:prstGeom>
            </p:spPr>
          </p:pic>
        </p:grpSp>
        <p:grpSp>
          <p:nvGrpSpPr>
            <p:cNvPr id="62" name="Group 61"/>
            <p:cNvGrpSpPr/>
            <p:nvPr/>
          </p:nvGrpSpPr>
          <p:grpSpPr>
            <a:xfrm>
              <a:off x="20537586" y="7524916"/>
              <a:ext cx="4601882" cy="5276684"/>
              <a:chOff x="20240026" y="7524916"/>
              <a:chExt cx="4601882" cy="5276684"/>
            </a:xfrm>
          </p:grpSpPr>
          <p:grpSp>
            <p:nvGrpSpPr>
              <p:cNvPr id="71" name="Group 70"/>
              <p:cNvGrpSpPr/>
              <p:nvPr/>
            </p:nvGrpSpPr>
            <p:grpSpPr>
              <a:xfrm>
                <a:off x="20240033" y="7524916"/>
                <a:ext cx="4601875" cy="5276684"/>
                <a:chOff x="30175201" y="5508738"/>
                <a:chExt cx="4126800" cy="4746003"/>
              </a:xfrm>
            </p:grpSpPr>
            <p:pic>
              <p:nvPicPr>
                <p:cNvPr id="72" name="Picture 6" descr="C:\Users\Qi Gong\Desktop\Sam\WSI_viewer_evaluation-master\r_sedeen.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0175201" y="6390853"/>
                  <a:ext cx="3863887" cy="3863888"/>
                </a:xfrm>
                <a:prstGeom prst="rect">
                  <a:avLst/>
                </a:prstGeom>
                <a:noFill/>
                <a:extLst>
                  <a:ext uri="{909E8E84-426E-40DD-AFC4-6F175D3DCCD1}">
                    <a14:hiddenFill xmlns:a14="http://schemas.microsoft.com/office/drawing/2010/main">
                      <a:solidFill>
                        <a:srgbClr val="FFFFFF"/>
                      </a:solidFill>
                    </a14:hiddenFill>
                  </a:ext>
                </a:extLst>
              </p:spPr>
            </p:pic>
            <p:sp>
              <p:nvSpPr>
                <p:cNvPr id="73" name="TextBox 72"/>
                <p:cNvSpPr txBox="1"/>
                <p:nvPr/>
              </p:nvSpPr>
              <p:spPr>
                <a:xfrm>
                  <a:off x="30187201" y="5508738"/>
                  <a:ext cx="4114800" cy="885834"/>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a:latin typeface="Helvetica" panose="020B0604020202020204" pitchFamily="34" charset="0"/>
                      <a:cs typeface="Helvetica" panose="020B0604020202020204" pitchFamily="34" charset="0"/>
                    </a:rPr>
                    <a:t>Sedeen</a:t>
                  </a:r>
                </a:p>
                <a:p>
                  <a:pPr algn="ctr"/>
                  <a:r>
                    <a:rPr lang="en-US" sz="3200" dirty="0">
                      <a:latin typeface="Helvetica" panose="020B0604020202020204" pitchFamily="34" charset="0"/>
                      <a:cs typeface="Helvetica" panose="020B0604020202020204" pitchFamily="34" charset="0"/>
                    </a:rPr>
                    <a:t>PathCore</a:t>
                  </a:r>
                  <a:endParaRPr lang="en-US" sz="2000" dirty="0">
                    <a:latin typeface="Helvetica" panose="020B0604020202020204" pitchFamily="34" charset="0"/>
                    <a:cs typeface="Helvetica" panose="020B0604020202020204" pitchFamily="34" charset="0"/>
                  </a:endParaRPr>
                </a:p>
              </p:txBody>
            </p:sp>
          </p:grpSp>
          <p:pic>
            <p:nvPicPr>
              <p:cNvPr id="83" name="Picture 82"/>
              <p:cNvPicPr>
                <a:picLocks noChangeAspect="1"/>
              </p:cNvPicPr>
              <p:nvPr/>
            </p:nvPicPr>
            <p:blipFill rotWithShape="1">
              <a:blip r:embed="rId11" cstate="print">
                <a:extLst>
                  <a:ext uri="{28A0092B-C50C-407E-A947-70E740481C1C}">
                    <a14:useLocalDpi xmlns:a14="http://schemas.microsoft.com/office/drawing/2010/main" val="0"/>
                  </a:ext>
                </a:extLst>
              </a:blip>
              <a:srcRect t="32022" b="38625"/>
              <a:stretch/>
            </p:blipFill>
            <p:spPr>
              <a:xfrm>
                <a:off x="20240026" y="7540359"/>
                <a:ext cx="1433937" cy="419662"/>
              </a:xfrm>
              <a:prstGeom prst="rect">
                <a:avLst/>
              </a:prstGeom>
            </p:spPr>
          </p:pic>
        </p:grpSp>
      </p:grpSp>
      <p:sp>
        <p:nvSpPr>
          <p:cNvPr id="87" name="TextBox 86"/>
          <p:cNvSpPr txBox="1"/>
          <p:nvPr/>
        </p:nvSpPr>
        <p:spPr>
          <a:xfrm>
            <a:off x="40386000" y="2286000"/>
            <a:ext cx="4419600" cy="1645205"/>
          </a:xfrm>
          <a:prstGeom prst="rect">
            <a:avLst/>
          </a:prstGeom>
          <a:noFill/>
          <a:ln w="38100">
            <a:solidFill>
              <a:srgbClr val="007CBA"/>
            </a:solidFill>
          </a:ln>
          <a:scene3d>
            <a:camera prst="orthographicFront"/>
            <a:lightRig rig="threePt" dir="t"/>
          </a:scene3d>
          <a:sp3d>
            <a:bevelT/>
          </a:sp3d>
        </p:spPr>
        <p:txBody>
          <a:bodyPr wrap="square" lIns="266007" tIns="266007" rIns="266007" bIns="266007" rtlCol="0" anchor="ctr">
            <a:spAutoFit/>
          </a:bodyPr>
          <a:lstStyle>
            <a:defPPr>
              <a:defRPr lang="en-US"/>
            </a:defPPr>
            <a:lvl1pPr>
              <a:defRPr sz="3000" b="1">
                <a:latin typeface="Cambria" pitchFamily="18" charset="0"/>
              </a:defRPr>
            </a:lvl1pPr>
          </a:lstStyle>
          <a:p>
            <a:r>
              <a:rPr lang="en-US" sz="3600" b="0" dirty="0">
                <a:solidFill>
                  <a:srgbClr val="007CBA"/>
                </a:solidFill>
                <a:latin typeface="Arial" panose="020B0604020202020204" pitchFamily="34" charset="0"/>
                <a:cs typeface="Arial" panose="020B0604020202020204" pitchFamily="34" charset="0"/>
              </a:rPr>
              <a:t>Clinical Area: Medical Imaging</a:t>
            </a:r>
          </a:p>
        </p:txBody>
      </p:sp>
      <p:sp>
        <p:nvSpPr>
          <p:cNvPr id="88" name="TextBox 87"/>
          <p:cNvSpPr txBox="1"/>
          <p:nvPr/>
        </p:nvSpPr>
        <p:spPr>
          <a:xfrm>
            <a:off x="3200400" y="2286000"/>
            <a:ext cx="10515600" cy="1645205"/>
          </a:xfrm>
          <a:prstGeom prst="rect">
            <a:avLst/>
          </a:prstGeom>
          <a:noFill/>
          <a:ln w="38100">
            <a:solidFill>
              <a:srgbClr val="007CBA"/>
            </a:solidFill>
          </a:ln>
          <a:scene3d>
            <a:camera prst="orthographicFront"/>
            <a:lightRig rig="threePt" dir="t"/>
          </a:scene3d>
          <a:sp3d>
            <a:bevelT/>
          </a:sp3d>
        </p:spPr>
        <p:txBody>
          <a:bodyPr wrap="square" lIns="266007" tIns="266007" rIns="266007" bIns="266007" rtlCol="0" anchor="ctr">
            <a:spAutoFit/>
          </a:bodyPr>
          <a:lstStyle>
            <a:defPPr>
              <a:defRPr lang="en-US"/>
            </a:defPPr>
            <a:lvl1pPr>
              <a:defRPr sz="3000" b="1">
                <a:latin typeface="Cambria" pitchFamily="18" charset="0"/>
              </a:defRPr>
            </a:lvl1pPr>
          </a:lstStyle>
          <a:p>
            <a:r>
              <a:rPr lang="en-US" sz="3600" b="0" dirty="0">
                <a:solidFill>
                  <a:srgbClr val="007CBA"/>
                </a:solidFill>
                <a:latin typeface="Arial" panose="020B0604020202020204" pitchFamily="34" charset="0"/>
                <a:cs typeface="Arial" panose="020B0604020202020204" pitchFamily="34" charset="0"/>
              </a:rPr>
              <a:t>Experiments demonstrate why bench tests are required for third-party WSI viewers</a:t>
            </a:r>
          </a:p>
        </p:txBody>
      </p:sp>
      <p:grpSp>
        <p:nvGrpSpPr>
          <p:cNvPr id="33" name="Group 32"/>
          <p:cNvGrpSpPr/>
          <p:nvPr/>
        </p:nvGrpSpPr>
        <p:grpSpPr>
          <a:xfrm>
            <a:off x="1371600" y="14173200"/>
            <a:ext cx="13491301" cy="2646791"/>
            <a:chOff x="2743200" y="14726809"/>
            <a:chExt cx="13491301" cy="2646791"/>
          </a:xfrm>
        </p:grpSpPr>
        <p:sp>
          <p:nvSpPr>
            <p:cNvPr id="4" name="TextBox 3"/>
            <p:cNvSpPr txBox="1"/>
            <p:nvPr/>
          </p:nvSpPr>
          <p:spPr>
            <a:xfrm>
              <a:off x="3846786" y="16773850"/>
              <a:ext cx="1371600" cy="523220"/>
            </a:xfrm>
            <a:prstGeom prst="rect">
              <a:avLst/>
            </a:prstGeom>
            <a:noFill/>
          </p:spPr>
          <p:txBody>
            <a:bodyPr wrap="square" rtlCol="0">
              <a:spAutoFit/>
            </a:bodyPr>
            <a:lstStyle/>
            <a:p>
              <a:r>
                <a:rPr lang="en-US" sz="2800" dirty="0"/>
                <a:t>Scanner</a:t>
              </a:r>
            </a:p>
          </p:txBody>
        </p:sp>
        <p:sp>
          <p:nvSpPr>
            <p:cNvPr id="89" name="TextBox 88"/>
            <p:cNvSpPr txBox="1"/>
            <p:nvPr/>
          </p:nvSpPr>
          <p:spPr>
            <a:xfrm>
              <a:off x="10230482" y="16850380"/>
              <a:ext cx="1371600" cy="523220"/>
            </a:xfrm>
            <a:prstGeom prst="rect">
              <a:avLst/>
            </a:prstGeom>
            <a:noFill/>
          </p:spPr>
          <p:txBody>
            <a:bodyPr wrap="square" rtlCol="0">
              <a:spAutoFit/>
            </a:bodyPr>
            <a:lstStyle/>
            <a:p>
              <a:r>
                <a:rPr lang="en-US" sz="2800" dirty="0"/>
                <a:t>Viewer</a:t>
              </a:r>
            </a:p>
          </p:txBody>
        </p:sp>
        <p:sp>
          <p:nvSpPr>
            <p:cNvPr id="90" name="TextBox 89"/>
            <p:cNvSpPr txBox="1"/>
            <p:nvPr/>
          </p:nvSpPr>
          <p:spPr>
            <a:xfrm>
              <a:off x="14039193" y="16808723"/>
              <a:ext cx="1371600" cy="523220"/>
            </a:xfrm>
            <a:prstGeom prst="rect">
              <a:avLst/>
            </a:prstGeom>
            <a:noFill/>
          </p:spPr>
          <p:txBody>
            <a:bodyPr wrap="square" rtlCol="0">
              <a:spAutoFit/>
            </a:bodyPr>
            <a:lstStyle/>
            <a:p>
              <a:r>
                <a:rPr lang="en-US" sz="2800" dirty="0"/>
                <a:t>Display</a:t>
              </a:r>
            </a:p>
          </p:txBody>
        </p:sp>
        <p:pic>
          <p:nvPicPr>
            <p:cNvPr id="1026" name="Picture 2"/>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9714235" y="14902242"/>
              <a:ext cx="2630165" cy="19481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0" name="Picture 6" descr="Accurate color for pathology diagnosis"/>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13258800" y="14726809"/>
              <a:ext cx="2975701" cy="213742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hamamatsu wsi scanner"/>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2743200" y="14881811"/>
              <a:ext cx="3200400" cy="213099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Arrow Connector 14"/>
            <p:cNvCxnSpPr>
              <a:endCxn id="20" idx="1"/>
            </p:cNvCxnSpPr>
            <p:nvPr/>
          </p:nvCxnSpPr>
          <p:spPr>
            <a:xfrm>
              <a:off x="5943600" y="15906801"/>
              <a:ext cx="1061485" cy="0"/>
            </a:xfrm>
            <a:prstGeom prst="straightConnector1">
              <a:avLst/>
            </a:prstGeom>
            <a:ln w="127000">
              <a:headEnd w="lg" len="lg"/>
              <a:tailEnd type="stealth"/>
            </a:ln>
          </p:spPr>
          <p:style>
            <a:lnRef idx="1">
              <a:schemeClr val="accent1"/>
            </a:lnRef>
            <a:fillRef idx="0">
              <a:schemeClr val="accent1"/>
            </a:fillRef>
            <a:effectRef idx="0">
              <a:schemeClr val="accent1"/>
            </a:effectRef>
            <a:fontRef idx="minor">
              <a:schemeClr val="tx1"/>
            </a:fontRef>
          </p:style>
        </p:cxnSp>
        <p:cxnSp>
          <p:nvCxnSpPr>
            <p:cNvPr id="91" name="Straight Arrow Connector 90"/>
            <p:cNvCxnSpPr>
              <a:stCxn id="1026" idx="3"/>
            </p:cNvCxnSpPr>
            <p:nvPr/>
          </p:nvCxnSpPr>
          <p:spPr>
            <a:xfrm>
              <a:off x="12344400" y="15876311"/>
              <a:ext cx="1371600" cy="1"/>
            </a:xfrm>
            <a:prstGeom prst="straightConnector1">
              <a:avLst/>
            </a:prstGeom>
            <a:ln w="127000">
              <a:headEnd w="lg" len="lg"/>
              <a:tailEnd type="stealth"/>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7005085" y="15614413"/>
              <a:ext cx="1452257" cy="584775"/>
            </a:xfrm>
            <a:prstGeom prst="rect">
              <a:avLst/>
            </a:prstGeom>
            <a:noFill/>
            <a:ln>
              <a:solidFill>
                <a:schemeClr val="tx1"/>
              </a:solidFill>
            </a:ln>
          </p:spPr>
          <p:txBody>
            <a:bodyPr wrap="none" rtlCol="0">
              <a:spAutoFit/>
            </a:bodyPr>
            <a:lstStyle/>
            <a:p>
              <a:pPr algn="ctr"/>
              <a:r>
                <a:rPr lang="en-US" sz="3200" dirty="0" smtClean="0"/>
                <a:t>WSI file</a:t>
              </a:r>
              <a:endParaRPr lang="en-US" sz="3200" dirty="0"/>
            </a:p>
          </p:txBody>
        </p:sp>
        <p:cxnSp>
          <p:nvCxnSpPr>
            <p:cNvPr id="92" name="Straight Arrow Connector 91"/>
            <p:cNvCxnSpPr>
              <a:stCxn id="20" idx="3"/>
              <a:endCxn id="1026" idx="1"/>
            </p:cNvCxnSpPr>
            <p:nvPr/>
          </p:nvCxnSpPr>
          <p:spPr>
            <a:xfrm flipV="1">
              <a:off x="8457342" y="15876311"/>
              <a:ext cx="1256893" cy="30490"/>
            </a:xfrm>
            <a:prstGeom prst="straightConnector1">
              <a:avLst/>
            </a:prstGeom>
            <a:ln w="127000">
              <a:headEnd w="lg" len="lg"/>
              <a:tailEnd type="stealth"/>
            </a:ln>
          </p:spPr>
          <p:style>
            <a:lnRef idx="1">
              <a:schemeClr val="accent1"/>
            </a:lnRef>
            <a:fillRef idx="0">
              <a:schemeClr val="accent1"/>
            </a:fillRef>
            <a:effectRef idx="0">
              <a:schemeClr val="accent1"/>
            </a:effectRef>
            <a:fontRef idx="minor">
              <a:schemeClr val="tx1"/>
            </a:fontRef>
          </p:style>
        </p:cxnSp>
      </p:grpSp>
      <p:sp>
        <p:nvSpPr>
          <p:cNvPr id="93" name="TextBox 8"/>
          <p:cNvSpPr txBox="1"/>
          <p:nvPr/>
        </p:nvSpPr>
        <p:spPr>
          <a:xfrm>
            <a:off x="15544733" y="5691351"/>
            <a:ext cx="19202467" cy="1553684"/>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Input WSI file: “CMU-1.ndpi” generated by a Hamamatsu scanner</a:t>
            </a:r>
          </a:p>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Four WSI viewers and their output images</a:t>
            </a:r>
            <a:r>
              <a:rPr lang="en-US" sz="3600" dirty="0" smtClean="0">
                <a:latin typeface="Helvetica" panose="020B0604020202020204" pitchFamily="34" charset="0"/>
                <a:cs typeface="Helvetica" panose="020B0604020202020204" pitchFamily="34" charset="0"/>
              </a:rPr>
              <a:t>:</a:t>
            </a:r>
            <a:endParaRPr lang="en-US" sz="3600" dirty="0">
              <a:latin typeface="Helvetica" panose="020B0604020202020204" pitchFamily="34" charset="0"/>
              <a:cs typeface="Helvetica" panose="020B0604020202020204" pitchFamily="34" charset="0"/>
            </a:endParaRPr>
          </a:p>
        </p:txBody>
      </p:sp>
      <p:sp>
        <p:nvSpPr>
          <p:cNvPr id="157" name="TextBox 8"/>
          <p:cNvSpPr txBox="1"/>
          <p:nvPr/>
        </p:nvSpPr>
        <p:spPr>
          <a:xfrm>
            <a:off x="15544800" y="13844163"/>
            <a:ext cx="8299877" cy="1553684"/>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lgn="just">
              <a:buFont typeface="Arial" panose="020B0604020202020204" pitchFamily="34" charset="0"/>
              <a:buChar char="•"/>
            </a:pPr>
            <a:r>
              <a:rPr lang="en-US" sz="3600" dirty="0">
                <a:latin typeface="Helvetica" panose="020B0604020202020204" pitchFamily="34" charset="0"/>
                <a:cs typeface="Helvetica" panose="020B0604020202020204" pitchFamily="34" charset="0"/>
              </a:rPr>
              <a:t>Four images: 6 pairs to compare</a:t>
            </a:r>
          </a:p>
          <a:p>
            <a:pPr marL="571500" indent="-571500">
              <a:buFont typeface="Arial" panose="020B0604020202020204" pitchFamily="34" charset="0"/>
              <a:buChar char="•"/>
            </a:pPr>
            <a:r>
              <a:rPr lang="en-US" sz="3600" dirty="0" smtClean="0">
                <a:latin typeface="Helvetica" panose="020B0604020202020204" pitchFamily="34" charset="0"/>
                <a:cs typeface="Helvetica" panose="020B0604020202020204" pitchFamily="34" charset="0"/>
              </a:rPr>
              <a:t>Heat maps </a:t>
            </a:r>
            <a:r>
              <a:rPr lang="en-US" sz="3600" dirty="0">
                <a:latin typeface="Helvetica" panose="020B0604020202020204" pitchFamily="34" charset="0"/>
                <a:cs typeface="Helvetica" panose="020B0604020202020204" pitchFamily="34" charset="0"/>
              </a:rPr>
              <a:t>show </a:t>
            </a:r>
            <a:r>
              <a:rPr lang="en-US" sz="3600" dirty="0" smtClean="0">
                <a:latin typeface="Helvetica" panose="020B0604020202020204" pitchFamily="34" charset="0"/>
                <a:cs typeface="Helvetica" panose="020B0604020202020204" pitchFamily="34" charset="0"/>
              </a:rPr>
              <a:t>∆E </a:t>
            </a:r>
            <a:r>
              <a:rPr lang="en-US" sz="3600" dirty="0">
                <a:latin typeface="Helvetica" panose="020B0604020202020204" pitchFamily="34" charset="0"/>
                <a:cs typeface="Helvetica" panose="020B0604020202020204" pitchFamily="34" charset="0"/>
              </a:rPr>
              <a:t>for each pixel</a:t>
            </a:r>
            <a:endParaRPr lang="en-US" sz="3200" dirty="0">
              <a:latin typeface="Helvetica" panose="020B0604020202020204" pitchFamily="34" charset="0"/>
              <a:cs typeface="Helvetica" panose="020B0604020202020204" pitchFamily="34" charset="0"/>
            </a:endParaRPr>
          </a:p>
        </p:txBody>
      </p:sp>
      <p:sp>
        <p:nvSpPr>
          <p:cNvPr id="158" name="TextBox 8"/>
          <p:cNvSpPr txBox="1"/>
          <p:nvPr/>
        </p:nvSpPr>
        <p:spPr>
          <a:xfrm>
            <a:off x="26517600" y="13820171"/>
            <a:ext cx="8229600" cy="266168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buFont typeface="Arial" panose="020B0604020202020204" pitchFamily="34" charset="0"/>
              <a:buChar char="•"/>
            </a:pPr>
            <a:r>
              <a:rPr lang="en-US" sz="3600" dirty="0">
                <a:latin typeface="Helvetica" panose="020B0604020202020204" pitchFamily="34" charset="0"/>
                <a:cs typeface="Helvetica" panose="020B0604020202020204" pitchFamily="34" charset="0"/>
              </a:rPr>
              <a:t>Mean and </a:t>
            </a:r>
            <a:r>
              <a:rPr lang="en-US" sz="3600" dirty="0" smtClean="0">
                <a:latin typeface="Helvetica" panose="020B0604020202020204" pitchFamily="34" charset="0"/>
                <a:cs typeface="Helvetica" panose="020B0604020202020204" pitchFamily="34" charset="0"/>
              </a:rPr>
              <a:t>standard deviation </a:t>
            </a:r>
            <a:r>
              <a:rPr lang="en-US" sz="3600" dirty="0">
                <a:latin typeface="Helvetica" panose="020B0604020202020204" pitchFamily="34" charset="0"/>
                <a:cs typeface="Helvetica" panose="020B0604020202020204" pitchFamily="34" charset="0"/>
              </a:rPr>
              <a:t>shown in title</a:t>
            </a:r>
          </a:p>
          <a:p>
            <a:pPr marL="571500" indent="-571500">
              <a:buFont typeface="Arial" panose="020B0604020202020204" pitchFamily="34" charset="0"/>
              <a:buChar char="•"/>
            </a:pPr>
            <a:r>
              <a:rPr lang="en-US" sz="3600" dirty="0">
                <a:latin typeface="Helvetica" panose="020B0604020202020204" pitchFamily="34" charset="0"/>
                <a:cs typeface="Helvetica" panose="020B0604020202020204" pitchFamily="34" charset="0"/>
              </a:rPr>
              <a:t>Histogram shown in inset</a:t>
            </a:r>
          </a:p>
          <a:p>
            <a:pPr marL="571500" indent="-571500">
              <a:buFont typeface="Arial" panose="020B0604020202020204" pitchFamily="34" charset="0"/>
              <a:buChar char="•"/>
            </a:pPr>
            <a:r>
              <a:rPr lang="en-US" sz="3600" dirty="0">
                <a:latin typeface="Helvetica" panose="020B0604020202020204" pitchFamily="34" charset="0"/>
                <a:cs typeface="Helvetica" panose="020B0604020202020204" pitchFamily="34" charset="0"/>
              </a:rPr>
              <a:t>Boxplot shown </a:t>
            </a:r>
            <a:r>
              <a:rPr lang="en-US" sz="3600" dirty="0" smtClean="0">
                <a:latin typeface="Helvetica" panose="020B0604020202020204" pitchFamily="34" charset="0"/>
                <a:cs typeface="Helvetica" panose="020B0604020202020204" pitchFamily="34" charset="0"/>
              </a:rPr>
              <a:t>in right column</a:t>
            </a:r>
            <a:endParaRPr lang="en-US" sz="3200" dirty="0">
              <a:latin typeface="Helvetica" panose="020B0604020202020204" pitchFamily="34" charset="0"/>
              <a:cs typeface="Helvetica" panose="020B0604020202020204" pitchFamily="34" charset="0"/>
            </a:endParaRPr>
          </a:p>
        </p:txBody>
      </p:sp>
      <p:sp>
        <p:nvSpPr>
          <p:cNvPr id="159" name="Rectangle 158"/>
          <p:cNvSpPr/>
          <p:nvPr/>
        </p:nvSpPr>
        <p:spPr>
          <a:xfrm>
            <a:off x="914397" y="9052560"/>
            <a:ext cx="137160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160" name="Rectangle 159"/>
          <p:cNvSpPr/>
          <p:nvPr/>
        </p:nvSpPr>
        <p:spPr>
          <a:xfrm>
            <a:off x="914403" y="21031200"/>
            <a:ext cx="137160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grpSp>
        <p:nvGrpSpPr>
          <p:cNvPr id="47" name="Group 46"/>
          <p:cNvGrpSpPr/>
          <p:nvPr/>
        </p:nvGrpSpPr>
        <p:grpSpPr>
          <a:xfrm>
            <a:off x="914400" y="30519426"/>
            <a:ext cx="13535129" cy="4684974"/>
            <a:chOff x="1095274" y="30632400"/>
            <a:chExt cx="13535129" cy="4684974"/>
          </a:xfrm>
        </p:grpSpPr>
        <p:cxnSp>
          <p:nvCxnSpPr>
            <p:cNvPr id="208" name="Straight Arrow Connector 207"/>
            <p:cNvCxnSpPr/>
            <p:nvPr/>
          </p:nvCxnSpPr>
          <p:spPr>
            <a:xfrm>
              <a:off x="4461691" y="31586506"/>
              <a:ext cx="0" cy="2750448"/>
            </a:xfrm>
            <a:prstGeom prst="straightConnector1">
              <a:avLst/>
            </a:prstGeom>
            <a:ln>
              <a:solidFill>
                <a:schemeClr val="tx1"/>
              </a:solidFill>
              <a:prstDash val="dash"/>
              <a:tailEnd type="stealth" w="lg" len="lg"/>
            </a:ln>
          </p:spPr>
          <p:style>
            <a:lnRef idx="1">
              <a:schemeClr val="accent1"/>
            </a:lnRef>
            <a:fillRef idx="0">
              <a:schemeClr val="accent1"/>
            </a:fillRef>
            <a:effectRef idx="0">
              <a:schemeClr val="accent1"/>
            </a:effectRef>
            <a:fontRef idx="minor">
              <a:schemeClr val="tx1"/>
            </a:fontRef>
          </p:style>
        </p:cxnSp>
        <p:sp>
          <p:nvSpPr>
            <p:cNvPr id="1038" name="TextBox 1037"/>
            <p:cNvSpPr txBox="1"/>
            <p:nvPr/>
          </p:nvSpPr>
          <p:spPr>
            <a:xfrm>
              <a:off x="1095274" y="33545846"/>
              <a:ext cx="1182414" cy="523220"/>
            </a:xfrm>
            <a:prstGeom prst="rect">
              <a:avLst/>
            </a:prstGeom>
            <a:noFill/>
            <a:ln>
              <a:noFill/>
            </a:ln>
          </p:spPr>
          <p:txBody>
            <a:bodyPr wrap="square" rtlCol="0">
              <a:spAutoFit/>
            </a:bodyPr>
            <a:lstStyle/>
            <a:p>
              <a:pPr algn="ctr"/>
              <a:r>
                <a:rPr lang="en-US" sz="2800" dirty="0"/>
                <a:t>WSI</a:t>
              </a:r>
            </a:p>
          </p:txBody>
        </p:sp>
        <p:sp>
          <p:nvSpPr>
            <p:cNvPr id="164" name="TextBox 163"/>
            <p:cNvSpPr txBox="1"/>
            <p:nvPr/>
          </p:nvSpPr>
          <p:spPr>
            <a:xfrm>
              <a:off x="4166492" y="34330325"/>
              <a:ext cx="2096814" cy="954107"/>
            </a:xfrm>
            <a:prstGeom prst="rect">
              <a:avLst/>
            </a:prstGeom>
            <a:noFill/>
            <a:ln>
              <a:solidFill>
                <a:schemeClr val="tx1"/>
              </a:solidFill>
            </a:ln>
          </p:spPr>
          <p:txBody>
            <a:bodyPr wrap="square" rtlCol="0">
              <a:spAutoFit/>
            </a:bodyPr>
            <a:lstStyle/>
            <a:p>
              <a:pPr algn="ctr"/>
              <a:r>
                <a:rPr lang="en-US" sz="2800" dirty="0"/>
                <a:t>Reference Viewer</a:t>
              </a:r>
            </a:p>
          </p:txBody>
        </p:sp>
        <p:sp>
          <p:nvSpPr>
            <p:cNvPr id="165" name="TextBox 164"/>
            <p:cNvSpPr txBox="1"/>
            <p:nvPr/>
          </p:nvSpPr>
          <p:spPr>
            <a:xfrm>
              <a:off x="4166492" y="32523252"/>
              <a:ext cx="2096814" cy="954107"/>
            </a:xfrm>
            <a:prstGeom prst="rect">
              <a:avLst/>
            </a:prstGeom>
            <a:solidFill>
              <a:schemeClr val="bg1"/>
            </a:solidFill>
            <a:ln>
              <a:solidFill>
                <a:schemeClr val="tx1"/>
              </a:solidFill>
            </a:ln>
          </p:spPr>
          <p:txBody>
            <a:bodyPr wrap="square" rtlCol="0">
              <a:spAutoFit/>
            </a:bodyPr>
            <a:lstStyle/>
            <a:p>
              <a:pPr algn="ctr"/>
              <a:r>
                <a:rPr lang="en-US" sz="2800" dirty="0"/>
                <a:t>3</a:t>
              </a:r>
              <a:r>
                <a:rPr lang="en-US" sz="2800" baseline="30000" dirty="0"/>
                <a:t>rd</a:t>
              </a:r>
              <a:r>
                <a:rPr lang="en-US" sz="2800" dirty="0"/>
                <a:t>-party Viewer</a:t>
              </a:r>
            </a:p>
          </p:txBody>
        </p:sp>
        <p:sp>
          <p:nvSpPr>
            <p:cNvPr id="167" name="TextBox 166"/>
            <p:cNvSpPr txBox="1"/>
            <p:nvPr/>
          </p:nvSpPr>
          <p:spPr>
            <a:xfrm>
              <a:off x="4166492" y="30632400"/>
              <a:ext cx="2096814" cy="954107"/>
            </a:xfrm>
            <a:prstGeom prst="rect">
              <a:avLst/>
            </a:prstGeom>
            <a:noFill/>
            <a:ln>
              <a:solidFill>
                <a:schemeClr val="tx1"/>
              </a:solidFill>
            </a:ln>
          </p:spPr>
          <p:txBody>
            <a:bodyPr wrap="square" rtlCol="0">
              <a:spAutoFit/>
            </a:bodyPr>
            <a:lstStyle/>
            <a:p>
              <a:pPr algn="ctr"/>
              <a:r>
                <a:rPr lang="en-US" sz="2800" dirty="0"/>
                <a:t>AutoHotKey</a:t>
              </a:r>
            </a:p>
            <a:p>
              <a:pPr algn="ctr"/>
              <a:r>
                <a:rPr lang="en-US" sz="2800" dirty="0"/>
                <a:t>Script</a:t>
              </a:r>
            </a:p>
          </p:txBody>
        </p:sp>
        <p:cxnSp>
          <p:nvCxnSpPr>
            <p:cNvPr id="1041" name="Straight Arrow Connector 1040"/>
            <p:cNvCxnSpPr>
              <a:stCxn id="1038" idx="3"/>
              <a:endCxn id="165" idx="1"/>
            </p:cNvCxnSpPr>
            <p:nvPr/>
          </p:nvCxnSpPr>
          <p:spPr>
            <a:xfrm flipV="1">
              <a:off x="2277688" y="33000306"/>
              <a:ext cx="1888804" cy="80715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71" name="Straight Arrow Connector 170"/>
            <p:cNvCxnSpPr>
              <a:stCxn id="1038" idx="3"/>
              <a:endCxn id="164" idx="1"/>
            </p:cNvCxnSpPr>
            <p:nvPr/>
          </p:nvCxnSpPr>
          <p:spPr>
            <a:xfrm>
              <a:off x="2277688" y="33807456"/>
              <a:ext cx="1888804" cy="999923"/>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77" name="Straight Arrow Connector 176"/>
            <p:cNvCxnSpPr>
              <a:stCxn id="165" idx="3"/>
            </p:cNvCxnSpPr>
            <p:nvPr/>
          </p:nvCxnSpPr>
          <p:spPr>
            <a:xfrm>
              <a:off x="6263306" y="33000306"/>
              <a:ext cx="1500780" cy="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81" name="Straight Arrow Connector 180"/>
            <p:cNvCxnSpPr/>
            <p:nvPr/>
          </p:nvCxnSpPr>
          <p:spPr>
            <a:xfrm flipV="1">
              <a:off x="6290013" y="34807378"/>
              <a:ext cx="1474073" cy="3"/>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1050" name="TextBox 1049"/>
            <p:cNvSpPr txBox="1"/>
            <p:nvPr/>
          </p:nvSpPr>
          <p:spPr>
            <a:xfrm rot="10800000">
              <a:off x="7764086" y="32483804"/>
              <a:ext cx="615553" cy="2833570"/>
            </a:xfrm>
            <a:prstGeom prst="rect">
              <a:avLst/>
            </a:prstGeom>
            <a:noFill/>
            <a:ln>
              <a:solidFill>
                <a:schemeClr val="tx1"/>
              </a:solidFill>
            </a:ln>
          </p:spPr>
          <p:txBody>
            <a:bodyPr vert="eaVert" wrap="square" rtlCol="0">
              <a:spAutoFit/>
            </a:bodyPr>
            <a:lstStyle/>
            <a:p>
              <a:pPr algn="ctr"/>
              <a:r>
                <a:rPr lang="en-US" sz="2800" dirty="0"/>
                <a:t>Screenshot</a:t>
              </a:r>
            </a:p>
          </p:txBody>
        </p:sp>
        <p:sp>
          <p:nvSpPr>
            <p:cNvPr id="184" name="TextBox 183"/>
            <p:cNvSpPr txBox="1"/>
            <p:nvPr/>
          </p:nvSpPr>
          <p:spPr>
            <a:xfrm rot="10800000">
              <a:off x="9891735" y="32483804"/>
              <a:ext cx="615553" cy="2833570"/>
            </a:xfrm>
            <a:prstGeom prst="rect">
              <a:avLst/>
            </a:prstGeom>
            <a:noFill/>
            <a:ln>
              <a:solidFill>
                <a:schemeClr val="tx1"/>
              </a:solidFill>
            </a:ln>
          </p:spPr>
          <p:txBody>
            <a:bodyPr vert="eaVert" wrap="square" rtlCol="0">
              <a:spAutoFit/>
            </a:bodyPr>
            <a:lstStyle/>
            <a:p>
              <a:pPr algn="ctr"/>
              <a:r>
                <a:rPr lang="en-US" sz="2800" dirty="0"/>
                <a:t>Registration</a:t>
              </a:r>
            </a:p>
          </p:txBody>
        </p:sp>
        <p:sp>
          <p:nvSpPr>
            <p:cNvPr id="185" name="TextBox 184"/>
            <p:cNvSpPr txBox="1"/>
            <p:nvPr/>
          </p:nvSpPr>
          <p:spPr>
            <a:xfrm rot="10800000">
              <a:off x="12025971" y="32417743"/>
              <a:ext cx="615553" cy="2833570"/>
            </a:xfrm>
            <a:prstGeom prst="rect">
              <a:avLst/>
            </a:prstGeom>
            <a:noFill/>
            <a:ln>
              <a:solidFill>
                <a:schemeClr val="tx1"/>
              </a:solidFill>
            </a:ln>
          </p:spPr>
          <p:txBody>
            <a:bodyPr vert="eaVert" wrap="square" rtlCol="0">
              <a:spAutoFit/>
            </a:bodyPr>
            <a:lstStyle/>
            <a:p>
              <a:pPr algn="ctr"/>
              <a:r>
                <a:rPr lang="en-US" sz="2800" dirty="0"/>
                <a:t>Color Difference</a:t>
              </a:r>
            </a:p>
          </p:txBody>
        </p:sp>
        <p:sp>
          <p:nvSpPr>
            <p:cNvPr id="186" name="TextBox 185"/>
            <p:cNvSpPr txBox="1"/>
            <p:nvPr/>
          </p:nvSpPr>
          <p:spPr>
            <a:xfrm>
              <a:off x="6392488" y="32508154"/>
              <a:ext cx="1182414" cy="523220"/>
            </a:xfrm>
            <a:prstGeom prst="rect">
              <a:avLst/>
            </a:prstGeom>
            <a:noFill/>
            <a:ln>
              <a:noFill/>
            </a:ln>
          </p:spPr>
          <p:txBody>
            <a:bodyPr wrap="square" rtlCol="0">
              <a:spAutoFit/>
            </a:bodyPr>
            <a:lstStyle/>
            <a:p>
              <a:pPr algn="ctr"/>
              <a:r>
                <a:rPr lang="en-US" sz="2800" dirty="0"/>
                <a:t>view</a:t>
              </a:r>
            </a:p>
          </p:txBody>
        </p:sp>
        <p:sp>
          <p:nvSpPr>
            <p:cNvPr id="190" name="TextBox 189"/>
            <p:cNvSpPr txBox="1"/>
            <p:nvPr/>
          </p:nvSpPr>
          <p:spPr>
            <a:xfrm>
              <a:off x="6392488" y="34336954"/>
              <a:ext cx="1182414" cy="523220"/>
            </a:xfrm>
            <a:prstGeom prst="rect">
              <a:avLst/>
            </a:prstGeom>
            <a:noFill/>
            <a:ln>
              <a:noFill/>
            </a:ln>
          </p:spPr>
          <p:txBody>
            <a:bodyPr wrap="square" rtlCol="0">
              <a:spAutoFit/>
            </a:bodyPr>
            <a:lstStyle/>
            <a:p>
              <a:pPr algn="ctr"/>
              <a:r>
                <a:rPr lang="en-US" sz="2800" dirty="0"/>
                <a:t>view*</a:t>
              </a:r>
            </a:p>
          </p:txBody>
        </p:sp>
        <p:cxnSp>
          <p:nvCxnSpPr>
            <p:cNvPr id="191" name="Straight Arrow Connector 190"/>
            <p:cNvCxnSpPr/>
            <p:nvPr/>
          </p:nvCxnSpPr>
          <p:spPr>
            <a:xfrm>
              <a:off x="8383124" y="32985004"/>
              <a:ext cx="1500780" cy="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92" name="Straight Arrow Connector 191"/>
            <p:cNvCxnSpPr/>
            <p:nvPr/>
          </p:nvCxnSpPr>
          <p:spPr>
            <a:xfrm flipV="1">
              <a:off x="8409831" y="34792076"/>
              <a:ext cx="1474073" cy="3"/>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193" name="TextBox 192"/>
            <p:cNvSpPr txBox="1"/>
            <p:nvPr/>
          </p:nvSpPr>
          <p:spPr>
            <a:xfrm>
              <a:off x="8512306" y="32492852"/>
              <a:ext cx="1182414" cy="523220"/>
            </a:xfrm>
            <a:prstGeom prst="rect">
              <a:avLst/>
            </a:prstGeom>
            <a:noFill/>
            <a:ln>
              <a:noFill/>
            </a:ln>
          </p:spPr>
          <p:txBody>
            <a:bodyPr wrap="square" rtlCol="0">
              <a:spAutoFit/>
            </a:bodyPr>
            <a:lstStyle/>
            <a:p>
              <a:pPr algn="ctr"/>
              <a:r>
                <a:rPr lang="en-US" sz="2800" dirty="0"/>
                <a:t>image</a:t>
              </a:r>
            </a:p>
          </p:txBody>
        </p:sp>
        <p:sp>
          <p:nvSpPr>
            <p:cNvPr id="194" name="TextBox 193"/>
            <p:cNvSpPr txBox="1"/>
            <p:nvPr/>
          </p:nvSpPr>
          <p:spPr>
            <a:xfrm>
              <a:off x="8461068" y="34321652"/>
              <a:ext cx="1371598" cy="523220"/>
            </a:xfrm>
            <a:prstGeom prst="rect">
              <a:avLst/>
            </a:prstGeom>
            <a:noFill/>
            <a:ln>
              <a:noFill/>
            </a:ln>
          </p:spPr>
          <p:txBody>
            <a:bodyPr wrap="square" rtlCol="0">
              <a:spAutoFit/>
            </a:bodyPr>
            <a:lstStyle/>
            <a:p>
              <a:pPr algn="ctr"/>
              <a:r>
                <a:rPr lang="en-US" sz="2800" dirty="0"/>
                <a:t>image*</a:t>
              </a:r>
            </a:p>
          </p:txBody>
        </p:sp>
        <p:cxnSp>
          <p:nvCxnSpPr>
            <p:cNvPr id="195" name="Straight Arrow Connector 194"/>
            <p:cNvCxnSpPr/>
            <p:nvPr/>
          </p:nvCxnSpPr>
          <p:spPr>
            <a:xfrm>
              <a:off x="10510585" y="32995685"/>
              <a:ext cx="1500780" cy="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96" name="Straight Arrow Connector 195"/>
            <p:cNvCxnSpPr/>
            <p:nvPr/>
          </p:nvCxnSpPr>
          <p:spPr>
            <a:xfrm flipV="1">
              <a:off x="10537292" y="34802757"/>
              <a:ext cx="1474073" cy="3"/>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197" name="TextBox 196"/>
            <p:cNvSpPr txBox="1"/>
            <p:nvPr/>
          </p:nvSpPr>
          <p:spPr>
            <a:xfrm>
              <a:off x="10639767" y="32503533"/>
              <a:ext cx="1182414" cy="523220"/>
            </a:xfrm>
            <a:prstGeom prst="rect">
              <a:avLst/>
            </a:prstGeom>
            <a:noFill/>
            <a:ln>
              <a:noFill/>
            </a:ln>
          </p:spPr>
          <p:txBody>
            <a:bodyPr wrap="square" rtlCol="0">
              <a:spAutoFit/>
            </a:bodyPr>
            <a:lstStyle/>
            <a:p>
              <a:pPr algn="ctr"/>
              <a:r>
                <a:rPr lang="en-US" sz="2800" dirty="0"/>
                <a:t>image</a:t>
              </a:r>
            </a:p>
          </p:txBody>
        </p:sp>
        <p:sp>
          <p:nvSpPr>
            <p:cNvPr id="198" name="TextBox 197"/>
            <p:cNvSpPr txBox="1"/>
            <p:nvPr/>
          </p:nvSpPr>
          <p:spPr>
            <a:xfrm>
              <a:off x="10588529" y="34332333"/>
              <a:ext cx="1371598" cy="523220"/>
            </a:xfrm>
            <a:prstGeom prst="rect">
              <a:avLst/>
            </a:prstGeom>
            <a:noFill/>
            <a:ln>
              <a:noFill/>
            </a:ln>
          </p:spPr>
          <p:txBody>
            <a:bodyPr wrap="square" rtlCol="0">
              <a:spAutoFit/>
            </a:bodyPr>
            <a:lstStyle/>
            <a:p>
              <a:pPr algn="ctr"/>
              <a:r>
                <a:rPr lang="en-US" sz="2800" dirty="0"/>
                <a:t>image*</a:t>
              </a:r>
            </a:p>
          </p:txBody>
        </p:sp>
        <p:cxnSp>
          <p:nvCxnSpPr>
            <p:cNvPr id="199" name="Straight Arrow Connector 198"/>
            <p:cNvCxnSpPr/>
            <p:nvPr/>
          </p:nvCxnSpPr>
          <p:spPr>
            <a:xfrm>
              <a:off x="12641524" y="33834528"/>
              <a:ext cx="1500780" cy="0"/>
            </a:xfrm>
            <a:prstGeom prst="straightConnector1">
              <a:avLst/>
            </a:prstGeom>
            <a:ln>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200" name="TextBox 199"/>
            <p:cNvSpPr txBox="1"/>
            <p:nvPr/>
          </p:nvSpPr>
          <p:spPr>
            <a:xfrm>
              <a:off x="12668228" y="32277850"/>
              <a:ext cx="1962175" cy="1569660"/>
            </a:xfrm>
            <a:prstGeom prst="rect">
              <a:avLst/>
            </a:prstGeom>
            <a:noFill/>
            <a:ln>
              <a:noFill/>
            </a:ln>
          </p:spPr>
          <p:txBody>
            <a:bodyPr wrap="square" rtlCol="0">
              <a:spAutoFit/>
            </a:bodyPr>
            <a:lstStyle/>
            <a:p>
              <a:pPr algn="ctr"/>
              <a:r>
                <a:rPr lang="en-US" sz="2400" dirty="0"/>
                <a:t>∆E, </a:t>
              </a:r>
              <a:endParaRPr lang="en-US" sz="2400" dirty="0" smtClean="0"/>
            </a:p>
            <a:p>
              <a:pPr algn="ctr"/>
              <a:r>
                <a:rPr lang="en-US" sz="2400" dirty="0" smtClean="0"/>
                <a:t>heat map</a:t>
              </a:r>
              <a:r>
                <a:rPr lang="en-US" sz="2400" dirty="0"/>
                <a:t>,</a:t>
              </a:r>
            </a:p>
            <a:p>
              <a:pPr algn="ctr"/>
              <a:r>
                <a:rPr lang="en-US" sz="2400" dirty="0"/>
                <a:t>histogram, boxplot</a:t>
              </a:r>
            </a:p>
          </p:txBody>
        </p:sp>
        <p:cxnSp>
          <p:nvCxnSpPr>
            <p:cNvPr id="1055" name="Elbow Connector 1054"/>
            <p:cNvCxnSpPr>
              <a:stCxn id="184" idx="2"/>
              <a:endCxn id="167" idx="3"/>
            </p:cNvCxnSpPr>
            <p:nvPr/>
          </p:nvCxnSpPr>
          <p:spPr>
            <a:xfrm rot="16200000" flipV="1">
              <a:off x="7544234" y="29828526"/>
              <a:ext cx="1374350" cy="3936205"/>
            </a:xfrm>
            <a:prstGeom prst="bentConnector2">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03" name="TextBox 202"/>
            <p:cNvSpPr txBox="1"/>
            <p:nvPr/>
          </p:nvSpPr>
          <p:spPr>
            <a:xfrm>
              <a:off x="7200709" y="30679354"/>
              <a:ext cx="2998801" cy="523220"/>
            </a:xfrm>
            <a:prstGeom prst="rect">
              <a:avLst/>
            </a:prstGeom>
            <a:noFill/>
            <a:ln>
              <a:noFill/>
            </a:ln>
          </p:spPr>
          <p:txBody>
            <a:bodyPr wrap="square" rtlCol="0">
              <a:spAutoFit/>
            </a:bodyPr>
            <a:lstStyle/>
            <a:p>
              <a:pPr algn="ctr"/>
              <a:r>
                <a:rPr lang="en-US" sz="2800" dirty="0"/>
                <a:t>registration error</a:t>
              </a:r>
            </a:p>
          </p:txBody>
        </p:sp>
        <p:cxnSp>
          <p:nvCxnSpPr>
            <p:cNvPr id="204" name="Straight Arrow Connector 203"/>
            <p:cNvCxnSpPr/>
            <p:nvPr/>
          </p:nvCxnSpPr>
          <p:spPr>
            <a:xfrm>
              <a:off x="4563688" y="31586507"/>
              <a:ext cx="0" cy="936745"/>
            </a:xfrm>
            <a:prstGeom prst="straightConnector1">
              <a:avLst/>
            </a:prstGeom>
            <a:ln>
              <a:solidFill>
                <a:schemeClr val="tx1"/>
              </a:solidFill>
              <a:prstDash val="dash"/>
              <a:tailEnd type="stealth" w="lg" len="lg"/>
            </a:ln>
          </p:spPr>
          <p:style>
            <a:lnRef idx="1">
              <a:schemeClr val="accent1"/>
            </a:lnRef>
            <a:fillRef idx="0">
              <a:schemeClr val="accent1"/>
            </a:fillRef>
            <a:effectRef idx="0">
              <a:schemeClr val="accent1"/>
            </a:effectRef>
            <a:fontRef idx="minor">
              <a:schemeClr val="tx1"/>
            </a:fontRef>
          </p:style>
        </p:cxnSp>
        <p:sp>
          <p:nvSpPr>
            <p:cNvPr id="207" name="TextBox 206"/>
            <p:cNvSpPr txBox="1"/>
            <p:nvPr/>
          </p:nvSpPr>
          <p:spPr>
            <a:xfrm>
              <a:off x="4563688" y="31659774"/>
              <a:ext cx="2286000" cy="523220"/>
            </a:xfrm>
            <a:prstGeom prst="rect">
              <a:avLst/>
            </a:prstGeom>
            <a:noFill/>
            <a:ln>
              <a:noFill/>
            </a:ln>
          </p:spPr>
          <p:txBody>
            <a:bodyPr wrap="square" rtlCol="0">
              <a:spAutoFit/>
            </a:bodyPr>
            <a:lstStyle/>
            <a:p>
              <a:r>
                <a:rPr lang="en-US" sz="2800" dirty="0"/>
                <a:t>zoom/pan</a:t>
              </a:r>
            </a:p>
          </p:txBody>
        </p:sp>
      </p:grpSp>
      <p:sp>
        <p:nvSpPr>
          <p:cNvPr id="210" name="Text Box 34"/>
          <p:cNvSpPr txBox="1">
            <a:spLocks noChangeArrowheads="1"/>
          </p:cNvSpPr>
          <p:nvPr/>
        </p:nvSpPr>
        <p:spPr bwMode="auto">
          <a:xfrm>
            <a:off x="36118800" y="20574000"/>
            <a:ext cx="12344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a:effectLst/>
                <a:latin typeface="Helvetica" panose="020B0604020202020204" pitchFamily="34" charset="0"/>
                <a:cs typeface="Helvetica" panose="020B0604020202020204" pitchFamily="34" charset="0"/>
              </a:rPr>
              <a:t>CONCLUSIONS</a:t>
            </a:r>
          </a:p>
        </p:txBody>
      </p:sp>
      <p:sp>
        <p:nvSpPr>
          <p:cNvPr id="211" name="Rectangle 210"/>
          <p:cNvSpPr/>
          <p:nvPr/>
        </p:nvSpPr>
        <p:spPr>
          <a:xfrm>
            <a:off x="36118800" y="21488400"/>
            <a:ext cx="12344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sp>
        <p:nvSpPr>
          <p:cNvPr id="212" name="TextBox 211"/>
          <p:cNvSpPr txBox="1"/>
          <p:nvPr/>
        </p:nvSpPr>
        <p:spPr>
          <a:xfrm>
            <a:off x="36118800" y="21491079"/>
            <a:ext cx="12344400" cy="5985666"/>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3600" b="0" dirty="0">
                <a:latin typeface="Helvetica" panose="020B0604020202020204" pitchFamily="34" charset="0"/>
                <a:cs typeface="Helvetica" panose="020B0604020202020204" pitchFamily="34" charset="0"/>
              </a:rPr>
              <a:t>For the same input file, four different WSI viewers generated four different images. It </a:t>
            </a:r>
            <a:r>
              <a:rPr lang="en-US" sz="3600" b="0" dirty="0" smtClean="0">
                <a:latin typeface="Helvetica" panose="020B0604020202020204" pitchFamily="34" charset="0"/>
                <a:cs typeface="Helvetica" panose="020B0604020202020204" pitchFamily="34" charset="0"/>
              </a:rPr>
              <a:t>confirms that any </a:t>
            </a:r>
            <a:r>
              <a:rPr lang="en-US" sz="3600" b="0" dirty="0">
                <a:latin typeface="Helvetica" panose="020B0604020202020204" pitchFamily="34" charset="0"/>
                <a:cs typeface="Helvetica" panose="020B0604020202020204" pitchFamily="34" charset="0"/>
              </a:rPr>
              <a:t>WSI viewer can reproduce digital images </a:t>
            </a:r>
            <a:r>
              <a:rPr lang="en-US" sz="3600" b="0" dirty="0" smtClean="0">
                <a:latin typeface="Helvetica" panose="020B0604020202020204" pitchFamily="34" charset="0"/>
                <a:cs typeface="Helvetica" panose="020B0604020202020204" pitchFamily="34" charset="0"/>
              </a:rPr>
              <a:t>identically is a fallacy. </a:t>
            </a:r>
            <a:r>
              <a:rPr lang="en-US" sz="3600" b="0" dirty="0">
                <a:latin typeface="Helvetica" panose="020B0604020202020204" pitchFamily="34" charset="0"/>
                <a:cs typeface="Helvetica" panose="020B0604020202020204" pitchFamily="34" charset="0"/>
              </a:rPr>
              <a:t>The concept of </a:t>
            </a:r>
            <a:r>
              <a:rPr lang="en-US" sz="3600" b="0" u="sng" dirty="0">
                <a:latin typeface="Helvetica" panose="020B0604020202020204" pitchFamily="34" charset="0"/>
                <a:cs typeface="Helvetica" panose="020B0604020202020204" pitchFamily="34" charset="0"/>
              </a:rPr>
              <a:t>interoperability</a:t>
            </a:r>
            <a:r>
              <a:rPr lang="en-US" sz="3600" b="0" dirty="0">
                <a:latin typeface="Helvetica" panose="020B0604020202020204" pitchFamily="34" charset="0"/>
                <a:cs typeface="Helvetica" panose="020B0604020202020204" pitchFamily="34" charset="0"/>
              </a:rPr>
              <a:t> between WSI components needs to be revisited to include image integrity on the pixel level. Before </a:t>
            </a:r>
            <a:r>
              <a:rPr lang="en-US" sz="3600" b="0" dirty="0" smtClean="0">
                <a:latin typeface="Helvetica" panose="020B0604020202020204" pitchFamily="34" charset="0"/>
                <a:cs typeface="Helvetica" panose="020B0604020202020204" pitchFamily="34" charset="0"/>
              </a:rPr>
              <a:t>a WSI </a:t>
            </a:r>
            <a:r>
              <a:rPr lang="en-US" sz="3600" b="0" dirty="0">
                <a:latin typeface="Helvetica" panose="020B0604020202020204" pitchFamily="34" charset="0"/>
                <a:cs typeface="Helvetica" panose="020B0604020202020204" pitchFamily="34" charset="0"/>
              </a:rPr>
              <a:t>file format is standardized, third-party viewer vendors should work with the scanner manufacturer instead of relying on untested free libraries. </a:t>
            </a:r>
            <a:r>
              <a:rPr lang="en-US" sz="3600" b="0" dirty="0" smtClean="0">
                <a:latin typeface="Helvetica" panose="020B0604020202020204" pitchFamily="34" charset="0"/>
                <a:cs typeface="Helvetica" panose="020B0604020202020204" pitchFamily="34" charset="0"/>
              </a:rPr>
              <a:t>More adequate </a:t>
            </a:r>
            <a:r>
              <a:rPr lang="en-US" sz="3600" b="0" dirty="0">
                <a:latin typeface="Helvetica" panose="020B0604020202020204" pitchFamily="34" charset="0"/>
                <a:cs typeface="Helvetica" panose="020B0604020202020204" pitchFamily="34" charset="0"/>
              </a:rPr>
              <a:t>bench testing data are needed for 510(k) WSI viewer submissions.  </a:t>
            </a:r>
          </a:p>
        </p:txBody>
      </p:sp>
      <p:sp>
        <p:nvSpPr>
          <p:cNvPr id="123" name="TextBox 122">
            <a:extLst>
              <a:ext uri="{FF2B5EF4-FFF2-40B4-BE49-F238E27FC236}">
                <a16:creationId xmlns="" xmlns:a16="http://schemas.microsoft.com/office/drawing/2014/main" id="{1A01DA90-DE82-49EA-AC02-C40ADCBBEFF3}"/>
              </a:ext>
            </a:extLst>
          </p:cNvPr>
          <p:cNvSpPr txBox="1"/>
          <p:nvPr/>
        </p:nvSpPr>
        <p:spPr>
          <a:xfrm>
            <a:off x="36118800" y="28238984"/>
            <a:ext cx="12344400" cy="266168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5715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Determine sources of </a:t>
            </a:r>
            <a:r>
              <a:rPr lang="en-US" sz="3600" dirty="0">
                <a:latin typeface="Helvetica" panose="020B0604020202020204" pitchFamily="34" charset="0"/>
                <a:cs typeface="Helvetica" panose="020B0604020202020204" pitchFamily="34" charset="0"/>
              </a:rPr>
              <a:t>∆</a:t>
            </a:r>
            <a:r>
              <a:rPr lang="en-US" sz="3600" b="0" dirty="0">
                <a:latin typeface="Helvetica" panose="020B0604020202020204" pitchFamily="34" charset="0"/>
                <a:cs typeface="Helvetica" panose="020B0604020202020204" pitchFamily="34" charset="0"/>
              </a:rPr>
              <a:t>E (color profile? JPEG?)</a:t>
            </a:r>
          </a:p>
          <a:p>
            <a:pPr marL="5715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Repeat experiments for cleared devices (Philips, Leica)</a:t>
            </a:r>
          </a:p>
          <a:p>
            <a:pPr marL="5715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Develop bench test methods (software, hardware)</a:t>
            </a:r>
          </a:p>
          <a:p>
            <a:pPr marL="571500" indent="-571500" algn="just">
              <a:buFont typeface="Arial" panose="020B0604020202020204" pitchFamily="34" charset="0"/>
              <a:buChar char="•"/>
            </a:pPr>
            <a:r>
              <a:rPr lang="en-US" sz="3600" b="0" dirty="0">
                <a:latin typeface="Helvetica" panose="020B0604020202020204" pitchFamily="34" charset="0"/>
                <a:cs typeface="Helvetica" panose="020B0604020202020204" pitchFamily="34" charset="0"/>
              </a:rPr>
              <a:t>Determine acceptable criteria</a:t>
            </a:r>
          </a:p>
        </p:txBody>
      </p:sp>
      <p:sp>
        <p:nvSpPr>
          <p:cNvPr id="124" name="Text Box 34">
            <a:extLst>
              <a:ext uri="{FF2B5EF4-FFF2-40B4-BE49-F238E27FC236}">
                <a16:creationId xmlns="" xmlns:a16="http://schemas.microsoft.com/office/drawing/2014/main" id="{E2E30B1A-923A-40A7-9724-CDE0468B2474}"/>
              </a:ext>
            </a:extLst>
          </p:cNvPr>
          <p:cNvSpPr txBox="1">
            <a:spLocks noChangeArrowheads="1"/>
          </p:cNvSpPr>
          <p:nvPr/>
        </p:nvSpPr>
        <p:spPr bwMode="auto">
          <a:xfrm>
            <a:off x="36118800" y="27432000"/>
            <a:ext cx="12344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3600" dirty="0" smtClean="0">
                <a:effectLst/>
                <a:latin typeface="Helvetica" panose="020B0604020202020204" pitchFamily="34" charset="0"/>
                <a:cs typeface="Helvetica" panose="020B0604020202020204" pitchFamily="34" charset="0"/>
              </a:rPr>
              <a:t>FUTURE WORK</a:t>
            </a:r>
            <a:endParaRPr lang="en-US" sz="3600" dirty="0">
              <a:effectLst/>
              <a:latin typeface="Helvetica" panose="020B0604020202020204" pitchFamily="34" charset="0"/>
              <a:cs typeface="Helvetica" panose="020B0604020202020204" pitchFamily="34" charset="0"/>
            </a:endParaRPr>
          </a:p>
        </p:txBody>
      </p:sp>
      <p:sp>
        <p:nvSpPr>
          <p:cNvPr id="126" name="Rectangle 125">
            <a:extLst>
              <a:ext uri="{FF2B5EF4-FFF2-40B4-BE49-F238E27FC236}">
                <a16:creationId xmlns="" xmlns:a16="http://schemas.microsoft.com/office/drawing/2014/main" id="{9EAD9CC7-8E13-4436-B1B8-6C46904C5F31}"/>
              </a:ext>
            </a:extLst>
          </p:cNvPr>
          <p:cNvSpPr/>
          <p:nvPr/>
        </p:nvSpPr>
        <p:spPr>
          <a:xfrm>
            <a:off x="36118800" y="28238984"/>
            <a:ext cx="12344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dirty="0">
              <a:solidFill>
                <a:srgbClr val="0070C0"/>
              </a:solidFill>
              <a:latin typeface="Helvetica" panose="020B0604020202020204" pitchFamily="34" charset="0"/>
              <a:cs typeface="Helvetica" panose="020B0604020202020204" pitchFamily="34" charset="0"/>
            </a:endParaRPr>
          </a:p>
        </p:txBody>
      </p:sp>
      <p:pic>
        <p:nvPicPr>
          <p:cNvPr id="12" name="Picture 11"/>
          <p:cNvPicPr>
            <a:picLocks noChangeAspect="1"/>
          </p:cNvPicPr>
          <p:nvPr/>
        </p:nvPicPr>
        <p:blipFill rotWithShape="1">
          <a:blip r:embed="rId15">
            <a:extLst>
              <a:ext uri="{28A0092B-C50C-407E-A947-70E740481C1C}">
                <a14:useLocalDpi xmlns:a14="http://schemas.microsoft.com/office/drawing/2010/main" val="0"/>
              </a:ext>
            </a:extLst>
          </a:blip>
          <a:srcRect l="6546" t="5784" r="8770" b="4828"/>
          <a:stretch/>
        </p:blipFill>
        <p:spPr>
          <a:xfrm>
            <a:off x="35570160" y="4572001"/>
            <a:ext cx="12893040" cy="7655243"/>
          </a:xfrm>
          <a:prstGeom prst="rect">
            <a:avLst/>
          </a:prstGeom>
        </p:spPr>
      </p:pic>
      <p:sp>
        <p:nvSpPr>
          <p:cNvPr id="128" name="TextBox 8"/>
          <p:cNvSpPr txBox="1"/>
          <p:nvPr/>
        </p:nvSpPr>
        <p:spPr>
          <a:xfrm>
            <a:off x="37947600" y="4813641"/>
            <a:ext cx="4069080" cy="1307463"/>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r>
              <a:rPr lang="en-US" sz="2800" b="1" dirty="0">
                <a:latin typeface="Helvetica" panose="020B0604020202020204" pitchFamily="34" charset="0"/>
                <a:cs typeface="Helvetica" panose="020B0604020202020204" pitchFamily="34" charset="0"/>
              </a:rPr>
              <a:t>Boxplot of ∆</a:t>
            </a:r>
            <a:r>
              <a:rPr lang="en-US" sz="2800" b="1" dirty="0" smtClean="0">
                <a:latin typeface="Helvetica" panose="020B0604020202020204" pitchFamily="34" charset="0"/>
                <a:cs typeface="Helvetica" panose="020B0604020202020204" pitchFamily="34" charset="0"/>
              </a:rPr>
              <a:t>E between 6 pairs</a:t>
            </a:r>
            <a:endParaRPr lang="en-US" sz="2800" b="1" dirty="0">
              <a:latin typeface="Helvetica" panose="020B0604020202020204" pitchFamily="34" charset="0"/>
              <a:cs typeface="Helvetica" panose="020B0604020202020204" pitchFamily="34" charset="0"/>
            </a:endParaRPr>
          </a:p>
        </p:txBody>
      </p:sp>
      <p:sp>
        <p:nvSpPr>
          <p:cNvPr id="133" name="TextBox 8"/>
          <p:cNvSpPr txBox="1"/>
          <p:nvPr/>
        </p:nvSpPr>
        <p:spPr>
          <a:xfrm>
            <a:off x="46177200" y="4974931"/>
            <a:ext cx="2659117" cy="2292348"/>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r>
              <a:rPr lang="en-US" sz="2400" dirty="0" smtClean="0">
                <a:latin typeface="Helvetica" panose="020B0604020202020204" pitchFamily="34" charset="0"/>
                <a:cs typeface="Helvetica" panose="020B0604020202020204" pitchFamily="34" charset="0"/>
              </a:rPr>
              <a:t>N: NDP</a:t>
            </a:r>
          </a:p>
          <a:p>
            <a:r>
              <a:rPr lang="en-US" sz="2400" dirty="0" smtClean="0">
                <a:latin typeface="Helvetica" panose="020B0604020202020204" pitchFamily="34" charset="0"/>
                <a:cs typeface="Helvetica" panose="020B0604020202020204" pitchFamily="34" charset="0"/>
              </a:rPr>
              <a:t>S: Sedeen</a:t>
            </a:r>
          </a:p>
          <a:p>
            <a:r>
              <a:rPr lang="en-US" sz="2400" dirty="0" smtClean="0">
                <a:latin typeface="Helvetica" panose="020B0604020202020204" pitchFamily="34" charset="0"/>
                <a:cs typeface="Helvetica" panose="020B0604020202020204" pitchFamily="34" charset="0"/>
              </a:rPr>
              <a:t>A: ASAP</a:t>
            </a:r>
          </a:p>
          <a:p>
            <a:r>
              <a:rPr lang="en-US" sz="2400" dirty="0" smtClean="0">
                <a:latin typeface="Helvetica" panose="020B0604020202020204" pitchFamily="34" charset="0"/>
                <a:cs typeface="Helvetica" panose="020B0604020202020204" pitchFamily="34" charset="0"/>
              </a:rPr>
              <a:t>Q: QuPath</a:t>
            </a:r>
          </a:p>
          <a:p>
            <a:endParaRPr lang="en-US" sz="2400" dirty="0">
              <a:latin typeface="Helvetica" panose="020B0604020202020204" pitchFamily="34" charset="0"/>
              <a:cs typeface="Helvetica" panose="020B0604020202020204" pitchFamily="34" charset="0"/>
            </a:endParaRPr>
          </a:p>
        </p:txBody>
      </p:sp>
      <p:sp>
        <p:nvSpPr>
          <p:cNvPr id="134" name="TextBox 8"/>
          <p:cNvSpPr txBox="1"/>
          <p:nvPr/>
        </p:nvSpPr>
        <p:spPr>
          <a:xfrm>
            <a:off x="5029200" y="16579472"/>
            <a:ext cx="7512628" cy="876576"/>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r>
              <a:rPr lang="en-US" sz="2800" b="1" dirty="0" smtClean="0">
                <a:latin typeface="Helvetica" panose="020B0604020202020204" pitchFamily="34" charset="0"/>
                <a:cs typeface="Helvetica" panose="020B0604020202020204" pitchFamily="34" charset="0"/>
              </a:rPr>
              <a:t>Components of a WSI system</a:t>
            </a:r>
            <a:endParaRPr lang="en-US" sz="2800" b="1" dirty="0">
              <a:latin typeface="Helvetica" panose="020B0604020202020204" pitchFamily="34" charset="0"/>
              <a:cs typeface="Helvetica" panose="020B0604020202020204" pitchFamily="34" charset="0"/>
            </a:endParaRPr>
          </a:p>
        </p:txBody>
      </p:sp>
      <p:grpSp>
        <p:nvGrpSpPr>
          <p:cNvPr id="9" name="Group 8"/>
          <p:cNvGrpSpPr/>
          <p:nvPr/>
        </p:nvGrpSpPr>
        <p:grpSpPr>
          <a:xfrm>
            <a:off x="15087600" y="16002000"/>
            <a:ext cx="20181916" cy="21031200"/>
            <a:chOff x="15087600" y="16002000"/>
            <a:chExt cx="20181916" cy="21031200"/>
          </a:xfrm>
        </p:grpSpPr>
        <p:grpSp>
          <p:nvGrpSpPr>
            <p:cNvPr id="7" name="Group 6"/>
            <p:cNvGrpSpPr/>
            <p:nvPr/>
          </p:nvGrpSpPr>
          <p:grpSpPr>
            <a:xfrm>
              <a:off x="15087600" y="16002000"/>
              <a:ext cx="20181916" cy="21031200"/>
              <a:chOff x="15087600" y="16002000"/>
              <a:chExt cx="20181916" cy="21031200"/>
            </a:xfrm>
          </p:grpSpPr>
          <p:sp>
            <p:nvSpPr>
              <p:cNvPr id="180" name="Arc 179"/>
              <p:cNvSpPr/>
              <p:nvPr/>
            </p:nvSpPr>
            <p:spPr>
              <a:xfrm flipH="1">
                <a:off x="15087600" y="16916400"/>
                <a:ext cx="20116800" cy="20116800"/>
              </a:xfrm>
              <a:prstGeom prst="arc">
                <a:avLst>
                  <a:gd name="adj1" fmla="val 9051174"/>
                  <a:gd name="adj2" fmla="val 15893699"/>
                </a:avLst>
              </a:prstGeom>
              <a:ln w="63500">
                <a:solidFill>
                  <a:srgbClr val="007CBA"/>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82" name="Arc 181"/>
              <p:cNvSpPr/>
              <p:nvPr/>
            </p:nvSpPr>
            <p:spPr>
              <a:xfrm flipH="1">
                <a:off x="15152716" y="16916400"/>
                <a:ext cx="20116800" cy="20116800"/>
              </a:xfrm>
              <a:prstGeom prst="arc">
                <a:avLst>
                  <a:gd name="adj1" fmla="val 16532537"/>
                  <a:gd name="adj2" fmla="val 1770028"/>
                </a:avLst>
              </a:prstGeom>
              <a:ln w="63500">
                <a:solidFill>
                  <a:srgbClr val="007CBA"/>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cxnSp>
            <p:nvCxnSpPr>
              <p:cNvPr id="183" name="Straight Arrow Connector 182"/>
              <p:cNvCxnSpPr>
                <a:stCxn id="205" idx="2"/>
                <a:endCxn id="202" idx="0"/>
              </p:cNvCxnSpPr>
              <p:nvPr/>
            </p:nvCxnSpPr>
            <p:spPr>
              <a:xfrm>
                <a:off x="25146000" y="17102951"/>
                <a:ext cx="0" cy="8500249"/>
              </a:xfrm>
              <a:prstGeom prst="straightConnector1">
                <a:avLst/>
              </a:prstGeom>
              <a:ln w="63500">
                <a:solidFill>
                  <a:srgbClr val="007CBA"/>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87" name="Straight Arrow Connector 186"/>
              <p:cNvCxnSpPr/>
              <p:nvPr/>
            </p:nvCxnSpPr>
            <p:spPr>
              <a:xfrm flipV="1">
                <a:off x="16916400" y="26700480"/>
                <a:ext cx="7315200" cy="5303520"/>
              </a:xfrm>
              <a:prstGeom prst="straightConnector1">
                <a:avLst/>
              </a:prstGeom>
              <a:ln w="63500">
                <a:solidFill>
                  <a:srgbClr val="007CBA"/>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88" name="Straight Arrow Connector 187"/>
              <p:cNvCxnSpPr/>
              <p:nvPr/>
            </p:nvCxnSpPr>
            <p:spPr>
              <a:xfrm flipH="1" flipV="1">
                <a:off x="26060400" y="26704151"/>
                <a:ext cx="7315200" cy="5299849"/>
              </a:xfrm>
              <a:prstGeom prst="straightConnector1">
                <a:avLst/>
              </a:prstGeom>
              <a:ln w="63500">
                <a:solidFill>
                  <a:srgbClr val="007CBA"/>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189" name="Rectangle 188"/>
              <p:cNvSpPr/>
              <p:nvPr/>
            </p:nvSpPr>
            <p:spPr>
              <a:xfrm>
                <a:off x="33375600" y="32004000"/>
                <a:ext cx="1828800" cy="1100951"/>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t>Sedeen</a:t>
                </a:r>
                <a:endParaRPr lang="en-US" sz="4000" dirty="0"/>
              </a:p>
            </p:txBody>
          </p:sp>
          <p:sp>
            <p:nvSpPr>
              <p:cNvPr id="201" name="Rectangle 200"/>
              <p:cNvSpPr/>
              <p:nvPr/>
            </p:nvSpPr>
            <p:spPr>
              <a:xfrm>
                <a:off x="15087600" y="32004000"/>
                <a:ext cx="1828800" cy="1100951"/>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t>QuPath</a:t>
                </a:r>
                <a:endParaRPr lang="en-US" sz="4000" dirty="0"/>
              </a:p>
            </p:txBody>
          </p:sp>
          <p:sp>
            <p:nvSpPr>
              <p:cNvPr id="202" name="Rectangle 201"/>
              <p:cNvSpPr/>
              <p:nvPr/>
            </p:nvSpPr>
            <p:spPr>
              <a:xfrm>
                <a:off x="24231600" y="25603200"/>
                <a:ext cx="1828800" cy="1100951"/>
              </a:xfrm>
              <a:prstGeom prst="rect">
                <a:avLst/>
              </a:prstGeom>
              <a:solidFill>
                <a:srgbClr val="007CB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t>NDP</a:t>
                </a:r>
                <a:endParaRPr lang="en-US" sz="4000" dirty="0"/>
              </a:p>
            </p:txBody>
          </p:sp>
          <p:sp>
            <p:nvSpPr>
              <p:cNvPr id="205" name="Rectangle 204"/>
              <p:cNvSpPr/>
              <p:nvPr/>
            </p:nvSpPr>
            <p:spPr>
              <a:xfrm>
                <a:off x="24231600" y="16002000"/>
                <a:ext cx="1828800" cy="1100951"/>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t>ASAP</a:t>
                </a:r>
                <a:endParaRPr lang="en-US" sz="4000" dirty="0"/>
              </a:p>
            </p:txBody>
          </p:sp>
          <p:cxnSp>
            <p:nvCxnSpPr>
              <p:cNvPr id="206" name="Straight Arrow Connector 205"/>
              <p:cNvCxnSpPr>
                <a:stCxn id="201" idx="3"/>
                <a:endCxn id="189" idx="1"/>
              </p:cNvCxnSpPr>
              <p:nvPr/>
            </p:nvCxnSpPr>
            <p:spPr>
              <a:xfrm>
                <a:off x="16916400" y="32554476"/>
                <a:ext cx="16459200" cy="0"/>
              </a:xfrm>
              <a:prstGeom prst="straightConnector1">
                <a:avLst/>
              </a:prstGeom>
              <a:ln w="63500">
                <a:solidFill>
                  <a:srgbClr val="007CBA"/>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grpSp>
        <p:grpSp>
          <p:nvGrpSpPr>
            <p:cNvPr id="137" name="Group 136"/>
            <p:cNvGrpSpPr/>
            <p:nvPr/>
          </p:nvGrpSpPr>
          <p:grpSpPr>
            <a:xfrm>
              <a:off x="16916400" y="18196560"/>
              <a:ext cx="17071680" cy="16550640"/>
              <a:chOff x="16916400" y="18196560"/>
              <a:chExt cx="17071680" cy="16550640"/>
            </a:xfrm>
          </p:grpSpPr>
          <p:grpSp>
            <p:nvGrpSpPr>
              <p:cNvPr id="138" name="Group 137"/>
              <p:cNvGrpSpPr/>
              <p:nvPr/>
            </p:nvGrpSpPr>
            <p:grpSpPr>
              <a:xfrm>
                <a:off x="22585680" y="29504291"/>
                <a:ext cx="5029200" cy="5242909"/>
                <a:chOff x="22585680" y="29504291"/>
                <a:chExt cx="5029200" cy="5242909"/>
              </a:xfrm>
            </p:grpSpPr>
            <p:pic>
              <p:nvPicPr>
                <p:cNvPr id="178" name="Picture 177"/>
                <p:cNvPicPr>
                  <a:picLocks noChangeAspect="1"/>
                </p:cNvPicPr>
                <p:nvPr/>
              </p:nvPicPr>
              <p:blipFill rotWithShape="1">
                <a:blip r:embed="rId16" cstate="print">
                  <a:extLst>
                    <a:ext uri="{28A0092B-C50C-407E-A947-70E740481C1C}">
                      <a14:useLocalDpi xmlns:a14="http://schemas.microsoft.com/office/drawing/2010/main" val="0"/>
                    </a:ext>
                  </a:extLst>
                </a:blip>
                <a:srcRect l="37182" t="2941" r="36755" b="55889"/>
                <a:stretch/>
              </p:blipFill>
              <p:spPr>
                <a:xfrm>
                  <a:off x="22585680" y="29504291"/>
                  <a:ext cx="5029200" cy="5242909"/>
                </a:xfrm>
                <a:prstGeom prst="rect">
                  <a:avLst/>
                </a:prstGeom>
              </p:spPr>
            </p:pic>
            <p:pic>
              <p:nvPicPr>
                <p:cNvPr id="179" name="Picture 178"/>
                <p:cNvPicPr>
                  <a:picLocks noChangeAspect="1"/>
                </p:cNvPicPr>
                <p:nvPr/>
              </p:nvPicPr>
              <p:blipFill rotWithShape="1">
                <a:blip r:embed="rId17" cstate="print">
                  <a:extLst>
                    <a:ext uri="{28A0092B-C50C-407E-A947-70E740481C1C}">
                      <a14:useLocalDpi xmlns:a14="http://schemas.microsoft.com/office/drawing/2010/main" val="0"/>
                    </a:ext>
                  </a:extLst>
                </a:blip>
                <a:srcRect l="55489" t="6407" r="9445" b="69660"/>
                <a:stretch/>
              </p:blipFill>
              <p:spPr>
                <a:xfrm>
                  <a:off x="22655957" y="33682369"/>
                  <a:ext cx="1188720" cy="1064831"/>
                </a:xfrm>
                <a:prstGeom prst="rect">
                  <a:avLst/>
                </a:prstGeom>
              </p:spPr>
            </p:pic>
          </p:grpSp>
          <p:grpSp>
            <p:nvGrpSpPr>
              <p:cNvPr id="139" name="Group 138"/>
              <p:cNvGrpSpPr/>
              <p:nvPr/>
            </p:nvGrpSpPr>
            <p:grpSpPr>
              <a:xfrm>
                <a:off x="27889200" y="26142645"/>
                <a:ext cx="5029200" cy="5423527"/>
                <a:chOff x="27889200" y="26142645"/>
                <a:chExt cx="5029200" cy="5423527"/>
              </a:xfrm>
            </p:grpSpPr>
            <p:pic>
              <p:nvPicPr>
                <p:cNvPr id="175" name="Picture 174"/>
                <p:cNvPicPr>
                  <a:picLocks noChangeAspect="1"/>
                </p:cNvPicPr>
                <p:nvPr/>
              </p:nvPicPr>
              <p:blipFill rotWithShape="1">
                <a:blip r:embed="rId16" cstate="print">
                  <a:extLst>
                    <a:ext uri="{28A0092B-C50C-407E-A947-70E740481C1C}">
                      <a14:useLocalDpi xmlns:a14="http://schemas.microsoft.com/office/drawing/2010/main" val="0"/>
                    </a:ext>
                  </a:extLst>
                </a:blip>
                <a:srcRect l="64283" t="49118" r="10691" b="9989"/>
                <a:stretch/>
              </p:blipFill>
              <p:spPr>
                <a:xfrm>
                  <a:off x="27889200" y="26142645"/>
                  <a:ext cx="5029200" cy="5423527"/>
                </a:xfrm>
                <a:prstGeom prst="rect">
                  <a:avLst/>
                </a:prstGeom>
              </p:spPr>
            </p:pic>
            <p:pic>
              <p:nvPicPr>
                <p:cNvPr id="176" name="Picture 175"/>
                <p:cNvPicPr>
                  <a:picLocks noChangeAspect="1"/>
                </p:cNvPicPr>
                <p:nvPr/>
              </p:nvPicPr>
              <p:blipFill rotWithShape="1">
                <a:blip r:embed="rId17" cstate="print">
                  <a:extLst>
                    <a:ext uri="{28A0092B-C50C-407E-A947-70E740481C1C}">
                      <a14:useLocalDpi xmlns:a14="http://schemas.microsoft.com/office/drawing/2010/main" val="0"/>
                    </a:ext>
                  </a:extLst>
                </a:blip>
                <a:srcRect l="48648" t="65309" r="16286" b="10758"/>
                <a:stretch/>
              </p:blipFill>
              <p:spPr>
                <a:xfrm>
                  <a:off x="27889200" y="30394605"/>
                  <a:ext cx="1188720" cy="1064831"/>
                </a:xfrm>
                <a:prstGeom prst="rect">
                  <a:avLst/>
                </a:prstGeom>
              </p:spPr>
            </p:pic>
          </p:grpSp>
          <p:grpSp>
            <p:nvGrpSpPr>
              <p:cNvPr id="140" name="Group 139"/>
              <p:cNvGrpSpPr/>
              <p:nvPr/>
            </p:nvGrpSpPr>
            <p:grpSpPr>
              <a:xfrm>
                <a:off x="22585680" y="18196560"/>
                <a:ext cx="5029200" cy="5660085"/>
                <a:chOff x="22585680" y="18196560"/>
                <a:chExt cx="5029200" cy="5660085"/>
              </a:xfrm>
            </p:grpSpPr>
            <p:pic>
              <p:nvPicPr>
                <p:cNvPr id="170" name="Picture 169"/>
                <p:cNvPicPr>
                  <a:picLocks noChangeAspect="1"/>
                </p:cNvPicPr>
                <p:nvPr/>
              </p:nvPicPr>
              <p:blipFill rotWithShape="1">
                <a:blip r:embed="rId16" cstate="print">
                  <a:extLst>
                    <a:ext uri="{28A0092B-C50C-407E-A947-70E740481C1C}">
                      <a14:useLocalDpi xmlns:a14="http://schemas.microsoft.com/office/drawing/2010/main" val="0"/>
                    </a:ext>
                  </a:extLst>
                </a:blip>
                <a:srcRect l="37504" t="47749" r="37712" b="9989"/>
                <a:stretch/>
              </p:blipFill>
              <p:spPr>
                <a:xfrm>
                  <a:off x="22585680" y="18196560"/>
                  <a:ext cx="5029200" cy="5660085"/>
                </a:xfrm>
                <a:prstGeom prst="rect">
                  <a:avLst/>
                </a:prstGeom>
              </p:spPr>
            </p:pic>
            <p:pic>
              <p:nvPicPr>
                <p:cNvPr id="174" name="Picture 173"/>
                <p:cNvPicPr>
                  <a:picLocks noChangeAspect="1"/>
                </p:cNvPicPr>
                <p:nvPr/>
              </p:nvPicPr>
              <p:blipFill rotWithShape="1">
                <a:blip r:embed="rId18" cstate="print">
                  <a:extLst>
                    <a:ext uri="{28A0092B-C50C-407E-A947-70E740481C1C}">
                      <a14:useLocalDpi xmlns:a14="http://schemas.microsoft.com/office/drawing/2010/main" val="0"/>
                    </a:ext>
                  </a:extLst>
                </a:blip>
                <a:srcRect l="14210" t="65939" r="50724" b="10128"/>
                <a:stretch/>
              </p:blipFill>
              <p:spPr>
                <a:xfrm>
                  <a:off x="22586532" y="22667925"/>
                  <a:ext cx="1188720" cy="1064832"/>
                </a:xfrm>
                <a:prstGeom prst="rect">
                  <a:avLst/>
                </a:prstGeom>
              </p:spPr>
            </p:pic>
          </p:grpSp>
          <p:grpSp>
            <p:nvGrpSpPr>
              <p:cNvPr id="146" name="Group 145"/>
              <p:cNvGrpSpPr/>
              <p:nvPr/>
            </p:nvGrpSpPr>
            <p:grpSpPr>
              <a:xfrm>
                <a:off x="17373600" y="26142645"/>
                <a:ext cx="5030052" cy="5328997"/>
                <a:chOff x="17373600" y="26142645"/>
                <a:chExt cx="5030052" cy="5328997"/>
              </a:xfrm>
            </p:grpSpPr>
            <p:pic>
              <p:nvPicPr>
                <p:cNvPr id="155" name="Picture 154"/>
                <p:cNvPicPr>
                  <a:picLocks noChangeAspect="1"/>
                </p:cNvPicPr>
                <p:nvPr/>
              </p:nvPicPr>
              <p:blipFill rotWithShape="1">
                <a:blip r:embed="rId16" cstate="print">
                  <a:extLst>
                    <a:ext uri="{28A0092B-C50C-407E-A947-70E740481C1C}">
                      <a14:useLocalDpi xmlns:a14="http://schemas.microsoft.com/office/drawing/2010/main" val="0"/>
                    </a:ext>
                  </a:extLst>
                </a:blip>
                <a:srcRect l="63914" t="2941" r="10691" b="56286"/>
                <a:stretch/>
              </p:blipFill>
              <p:spPr>
                <a:xfrm>
                  <a:off x="17374452" y="26142645"/>
                  <a:ext cx="5029200" cy="5328997"/>
                </a:xfrm>
                <a:prstGeom prst="rect">
                  <a:avLst/>
                </a:prstGeom>
              </p:spPr>
            </p:pic>
            <p:pic>
              <p:nvPicPr>
                <p:cNvPr id="156" name="Picture 155"/>
                <p:cNvPicPr>
                  <a:picLocks noChangeAspect="1"/>
                </p:cNvPicPr>
                <p:nvPr/>
              </p:nvPicPr>
              <p:blipFill rotWithShape="1">
                <a:blip r:embed="rId17" cstate="print">
                  <a:extLst>
                    <a:ext uri="{28A0092B-C50C-407E-A947-70E740481C1C}">
                      <a14:useLocalDpi xmlns:a14="http://schemas.microsoft.com/office/drawing/2010/main" val="0"/>
                    </a:ext>
                  </a:extLst>
                </a:blip>
                <a:srcRect l="16899" t="35500" r="48035" b="40567"/>
                <a:stretch/>
              </p:blipFill>
              <p:spPr>
                <a:xfrm>
                  <a:off x="17373600" y="30406811"/>
                  <a:ext cx="1188720" cy="1064831"/>
                </a:xfrm>
                <a:prstGeom prst="rect">
                  <a:avLst/>
                </a:prstGeom>
              </p:spPr>
            </p:pic>
          </p:grpSp>
          <p:grpSp>
            <p:nvGrpSpPr>
              <p:cNvPr id="147" name="Group 146"/>
              <p:cNvGrpSpPr/>
              <p:nvPr/>
            </p:nvGrpSpPr>
            <p:grpSpPr>
              <a:xfrm>
                <a:off x="16916400" y="20192826"/>
                <a:ext cx="5029200" cy="5410374"/>
                <a:chOff x="16916400" y="20192826"/>
                <a:chExt cx="5029200" cy="5410374"/>
              </a:xfrm>
            </p:grpSpPr>
            <p:pic>
              <p:nvPicPr>
                <p:cNvPr id="153" name="Picture 152"/>
                <p:cNvPicPr>
                  <a:picLocks noChangeAspect="1"/>
                </p:cNvPicPr>
                <p:nvPr/>
              </p:nvPicPr>
              <p:blipFill rotWithShape="1">
                <a:blip r:embed="rId16" cstate="print">
                  <a:extLst>
                    <a:ext uri="{28A0092B-C50C-407E-A947-70E740481C1C}">
                      <a14:useLocalDpi xmlns:a14="http://schemas.microsoft.com/office/drawing/2010/main" val="0"/>
                    </a:ext>
                  </a:extLst>
                </a:blip>
                <a:srcRect l="10777" t="2941" r="63868" b="55728"/>
                <a:stretch/>
              </p:blipFill>
              <p:spPr>
                <a:xfrm>
                  <a:off x="16916400" y="20192826"/>
                  <a:ext cx="5029200" cy="5410374"/>
                </a:xfrm>
                <a:prstGeom prst="rect">
                  <a:avLst/>
                </a:prstGeom>
              </p:spPr>
            </p:pic>
            <p:pic>
              <p:nvPicPr>
                <p:cNvPr id="154" name="Picture 153"/>
                <p:cNvPicPr>
                  <a:picLocks noChangeAspect="1"/>
                </p:cNvPicPr>
                <p:nvPr/>
              </p:nvPicPr>
              <p:blipFill rotWithShape="1">
                <a:blip r:embed="rId17" cstate="print">
                  <a:extLst>
                    <a:ext uri="{28A0092B-C50C-407E-A947-70E740481C1C}">
                      <a14:useLocalDpi xmlns:a14="http://schemas.microsoft.com/office/drawing/2010/main" val="0"/>
                    </a:ext>
                  </a:extLst>
                </a:blip>
                <a:srcRect l="9748" t="5209" r="55186" b="70858"/>
                <a:stretch/>
              </p:blipFill>
              <p:spPr>
                <a:xfrm>
                  <a:off x="16916400" y="24490506"/>
                  <a:ext cx="1188720" cy="1064831"/>
                </a:xfrm>
                <a:prstGeom prst="rect">
                  <a:avLst/>
                </a:prstGeom>
              </p:spPr>
            </p:pic>
          </p:grpSp>
          <p:grpSp>
            <p:nvGrpSpPr>
              <p:cNvPr id="148" name="Group 147"/>
              <p:cNvGrpSpPr/>
              <p:nvPr/>
            </p:nvGrpSpPr>
            <p:grpSpPr>
              <a:xfrm>
                <a:off x="28346400" y="20164723"/>
                <a:ext cx="5641680" cy="5438477"/>
                <a:chOff x="28346400" y="20164723"/>
                <a:chExt cx="5641680" cy="5438477"/>
              </a:xfrm>
            </p:grpSpPr>
            <p:pic>
              <p:nvPicPr>
                <p:cNvPr id="149" name="Picture 148"/>
                <p:cNvPicPr>
                  <a:picLocks noChangeAspect="1"/>
                </p:cNvPicPr>
                <p:nvPr/>
              </p:nvPicPr>
              <p:blipFill rotWithShape="1">
                <a:blip r:embed="rId16" cstate="print">
                  <a:extLst>
                    <a:ext uri="{28A0092B-C50C-407E-A947-70E740481C1C}">
                      <a14:useLocalDpi xmlns:a14="http://schemas.microsoft.com/office/drawing/2010/main" val="0"/>
                    </a:ext>
                  </a:extLst>
                </a:blip>
                <a:srcRect l="10778" t="48460" r="63863" b="9989"/>
                <a:stretch/>
              </p:blipFill>
              <p:spPr>
                <a:xfrm>
                  <a:off x="28346400" y="20164723"/>
                  <a:ext cx="5029200" cy="5438477"/>
                </a:xfrm>
                <a:prstGeom prst="rect">
                  <a:avLst/>
                </a:prstGeom>
              </p:spPr>
            </p:pic>
            <p:pic>
              <p:nvPicPr>
                <p:cNvPr id="151" name="Picture 150"/>
                <p:cNvPicPr>
                  <a:picLocks noChangeAspect="1"/>
                </p:cNvPicPr>
                <p:nvPr/>
              </p:nvPicPr>
              <p:blipFill rotWithShape="1">
                <a:blip r:embed="rId17" cstate="print">
                  <a:extLst>
                    <a:ext uri="{28A0092B-C50C-407E-A947-70E740481C1C}">
                      <a14:useLocalDpi xmlns:a14="http://schemas.microsoft.com/office/drawing/2010/main" val="0"/>
                    </a:ext>
                  </a:extLst>
                </a:blip>
                <a:srcRect l="53618" t="35528" r="11316" b="40539"/>
                <a:stretch/>
              </p:blipFill>
              <p:spPr>
                <a:xfrm>
                  <a:off x="28346400" y="24448068"/>
                  <a:ext cx="1188720" cy="1064831"/>
                </a:xfrm>
                <a:prstGeom prst="rect">
                  <a:avLst/>
                </a:prstGeom>
              </p:spPr>
            </p:pic>
            <p:pic>
              <p:nvPicPr>
                <p:cNvPr id="152" name="Picture 151"/>
                <p:cNvPicPr>
                  <a:picLocks noChangeAspect="1"/>
                </p:cNvPicPr>
                <p:nvPr/>
              </p:nvPicPr>
              <p:blipFill rotWithShape="1">
                <a:blip r:embed="rId19">
                  <a:extLst>
                    <a:ext uri="{28A0092B-C50C-407E-A947-70E740481C1C}">
                      <a14:useLocalDpi xmlns:a14="http://schemas.microsoft.com/office/drawing/2010/main" val="0"/>
                    </a:ext>
                  </a:extLst>
                </a:blip>
                <a:srcRect l="82292" t="4961" b="8929"/>
                <a:stretch/>
              </p:blipFill>
              <p:spPr>
                <a:xfrm>
                  <a:off x="33375600" y="20391120"/>
                  <a:ext cx="612480" cy="5212080"/>
                </a:xfrm>
                <a:prstGeom prst="rect">
                  <a:avLst/>
                </a:prstGeom>
              </p:spPr>
            </p:pic>
          </p:grpSp>
        </p:grpSp>
      </p:grpSp>
    </p:spTree>
    <p:extLst>
      <p:ext uri="{BB962C8B-B14F-4D97-AF65-F5344CB8AC3E}">
        <p14:creationId xmlns:p14="http://schemas.microsoft.com/office/powerpoint/2010/main" val="15936049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1774</TotalTime>
  <Words>630</Words>
  <Application>Microsoft Office PowerPoint</Application>
  <PresentationFormat>Custom</PresentationFormat>
  <Paragraphs>91</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IVIES</dc:creator>
  <cp:lastModifiedBy>IVIES</cp:lastModifiedBy>
  <cp:revision>158</cp:revision>
  <dcterms:created xsi:type="dcterms:W3CDTF">2019-07-22T15:20:59Z</dcterms:created>
  <dcterms:modified xsi:type="dcterms:W3CDTF">2019-08-06T15:24:07Z</dcterms:modified>
</cp:coreProperties>
</file>

<file path=docProps/thumbnail.jpeg>
</file>